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charts/chart5.xml" ContentType="application/vnd.openxmlformats-officedocument.drawingml.chart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charts/chart6.xml" ContentType="application/vnd.openxmlformats-officedocument.drawingml.chart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notesMasterIdLst>
    <p:notesMasterId r:id="rId9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esProps" Target="presProps.xml"/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/Relationships>
</file>

<file path=ppt/charts/_rels/chart1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title>
      <c:tx>
        <c:rich>
          <a:bodyPr/>
          <a:lstStyle/>
          <a:p>
            <a:pPr>
              <a:defRPr sz="1600" b="0" i="0" u="none" strike="noStrike">
                <a:solidFill>
                  <a:srgbClr val="1E293B"/>
                </a:solidFill>
                <a:latin typeface="Arial"/>
              </a:defRPr>
            </a:pPr>
            <a:r>
              <a:rPr sz="1600" b="0" i="0" u="none" strike="noStrike">
                <a:solidFill>
                  <a:srgbClr val="1E293B"/>
                </a:solidFill>
                <a:latin typeface="Arial"/>
              </a:rPr>
              <a:t>Count of Vessels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Count of Vessels</c:v>
                </c:pt>
              </c:strCache>
            </c:strRef>
          </c:tx>
          <c:spPr>
            <a:solidFill>
              <a:srgbClr val="1C7293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700" u="none">
                    <a:solidFill>
                      <a:srgbClr val="1E293B"/>
                    </a:solidFill>
                    <a:latin typeface="Arial"/>
                  </a:defRPr>
                </a:p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Sheet1!$A$2:$A$38</c:f>
              <c:multiLvlStrCache>
                <c:ptCount val="37"/>
                <c:lvl>
                  <c:pt idx="0">
                    <c:v>21-05-2026</c:v>
                  </c:pt>
                  <c:pt idx="1">
                    <c:v>22-05-2026</c:v>
                  </c:pt>
                  <c:pt idx="2">
                    <c:v>23-05-2026</c:v>
                  </c:pt>
                  <c:pt idx="3">
                    <c:v>24-05-2026</c:v>
                  </c:pt>
                  <c:pt idx="4">
                    <c:v>25-05-2026</c:v>
                  </c:pt>
                  <c:pt idx="5">
                    <c:v>26-05-2026</c:v>
                  </c:pt>
                  <c:pt idx="6">
                    <c:v>27-05-2026</c:v>
                  </c:pt>
                  <c:pt idx="7">
                    <c:v>27-05-2026</c:v>
                  </c:pt>
                  <c:pt idx="8">
                    <c:v>28-05-2026</c:v>
                  </c:pt>
                  <c:pt idx="9">
                    <c:v>29-05-2026</c:v>
                  </c:pt>
                  <c:pt idx="10">
                    <c:v>01-06-2026</c:v>
                  </c:pt>
                  <c:pt idx="11">
                    <c:v>02-06-2026</c:v>
                  </c:pt>
                  <c:pt idx="12">
                    <c:v>03-06-2026</c:v>
                  </c:pt>
                  <c:pt idx="13">
                    <c:v>04-06-2026</c:v>
                  </c:pt>
                  <c:pt idx="14">
                    <c:v>05-06-2026</c:v>
                  </c:pt>
                  <c:pt idx="15">
                    <c:v>06-06-2026</c:v>
                  </c:pt>
                  <c:pt idx="16">
                    <c:v>07-06-2026</c:v>
                  </c:pt>
                  <c:pt idx="17">
                    <c:v>08-06-2026</c:v>
                  </c:pt>
                  <c:pt idx="18">
                    <c:v>09-06-2026</c:v>
                  </c:pt>
                  <c:pt idx="19">
                    <c:v>10-06-2026</c:v>
                  </c:pt>
                  <c:pt idx="20">
                    <c:v>11-06-2026</c:v>
                  </c:pt>
                  <c:pt idx="21">
                    <c:v>12-06-2026</c:v>
                  </c:pt>
                  <c:pt idx="22">
                    <c:v>13-06-2026</c:v>
                  </c:pt>
                  <c:pt idx="23">
                    <c:v>14-06-2026</c:v>
                  </c:pt>
                  <c:pt idx="24">
                    <c:v>15-06-2026</c:v>
                  </c:pt>
                  <c:pt idx="25">
                    <c:v>16-06-2026</c:v>
                  </c:pt>
                  <c:pt idx="26">
                    <c:v>17-06-2026</c:v>
                  </c:pt>
                  <c:pt idx="27">
                    <c:v>18-06-2026</c:v>
                  </c:pt>
                  <c:pt idx="28">
                    <c:v>19-06-2026</c:v>
                  </c:pt>
                  <c:pt idx="29">
                    <c:v>20-06-2026</c:v>
                  </c:pt>
                  <c:pt idx="30">
                    <c:v>22-06-2026</c:v>
                  </c:pt>
                  <c:pt idx="31">
                    <c:v>23-06-2026</c:v>
                  </c:pt>
                  <c:pt idx="32">
                    <c:v>24-06-2026</c:v>
                  </c:pt>
                  <c:pt idx="33">
                    <c:v>25-06-2026</c:v>
                  </c:pt>
                  <c:pt idx="34">
                    <c:v>26-06-2026</c:v>
                  </c:pt>
                  <c:pt idx="35">
                    <c:v>27-06-2026</c:v>
                  </c:pt>
                  <c:pt idx="36">
                    <c:v>28-06-2026</c:v>
                  </c:pt>
                </c:lvl>
              </c:multiLvlStrCache>
            </c:multiLvlStrRef>
          </c:cat>
          <c:val>
            <c:numRef>
              <c:f>Sheet1!$B$2:$B$38</c:f>
              <c:numCache>
                <c:formatCode>General</c:formatCode>
                <c:ptCount val="37"/>
                <c:pt idx="0">
                  <c:v>387</c:v>
                </c:pt>
                <c:pt idx="1">
                  <c:v>385</c:v>
                </c:pt>
                <c:pt idx="2">
                  <c:v>374</c:v>
                </c:pt>
                <c:pt idx="3">
                  <c:v>400</c:v>
                </c:pt>
                <c:pt idx="4">
                  <c:v>394</c:v>
                </c:pt>
                <c:pt idx="5">
                  <c:v>391</c:v>
                </c:pt>
                <c:pt idx="6">
                  <c:v>400</c:v>
                </c:pt>
                <c:pt idx="7">
                  <c:v>414</c:v>
                </c:pt>
                <c:pt idx="8">
                  <c:v>405</c:v>
                </c:pt>
                <c:pt idx="9">
                  <c:v>412</c:v>
                </c:pt>
                <c:pt idx="10">
                  <c:v>406</c:v>
                </c:pt>
                <c:pt idx="11">
                  <c:v>415</c:v>
                </c:pt>
                <c:pt idx="12">
                  <c:v>411</c:v>
                </c:pt>
                <c:pt idx="13">
                  <c:v>407</c:v>
                </c:pt>
                <c:pt idx="14">
                  <c:v>400</c:v>
                </c:pt>
                <c:pt idx="15">
                  <c:v>397</c:v>
                </c:pt>
                <c:pt idx="16">
                  <c:v>398</c:v>
                </c:pt>
                <c:pt idx="17">
                  <c:v>402</c:v>
                </c:pt>
                <c:pt idx="18">
                  <c:v>416</c:v>
                </c:pt>
                <c:pt idx="19">
                  <c:v>407</c:v>
                </c:pt>
                <c:pt idx="20">
                  <c:v>436</c:v>
                </c:pt>
                <c:pt idx="21">
                  <c:v>424</c:v>
                </c:pt>
                <c:pt idx="22">
                  <c:v>411</c:v>
                </c:pt>
                <c:pt idx="23">
                  <c:v>409</c:v>
                </c:pt>
                <c:pt idx="24">
                  <c:v>415</c:v>
                </c:pt>
                <c:pt idx="25">
                  <c:v>406</c:v>
                </c:pt>
                <c:pt idx="26">
                  <c:v>416</c:v>
                </c:pt>
                <c:pt idx="27">
                  <c:v>418</c:v>
                </c:pt>
                <c:pt idx="28">
                  <c:v>407</c:v>
                </c:pt>
                <c:pt idx="29">
                  <c:v>420</c:v>
                </c:pt>
                <c:pt idx="30">
                  <c:v>400</c:v>
                </c:pt>
                <c:pt idx="31">
                  <c:v>411</c:v>
                </c:pt>
                <c:pt idx="32">
                  <c:v>423</c:v>
                </c:pt>
                <c:pt idx="33">
                  <c:v>439</c:v>
                </c:pt>
                <c:pt idx="34">
                  <c:v>450</c:v>
                </c:pt>
                <c:pt idx="35">
                  <c:v>416</c:v>
                </c:pt>
                <c:pt idx="36">
                  <c:v>409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700" u="none">
                  <a:solidFill>
                    <a:srgbClr val="1E293B"/>
                  </a:solidFill>
                  <a:latin typeface="Arial"/>
                </a:defRPr>
              </a:pPr>
            </a:p>
          </c:txPr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gapWidth val="150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 rot="2700000"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title>
      <c:tx>
        <c:rich>
          <a:bodyPr/>
          <a:lstStyle/>
          <a:p>
            <a:pPr>
              <a:defRPr sz="1600" b="0" i="0" u="none" strike="noStrike">
                <a:solidFill>
                  <a:srgbClr val="1E293B"/>
                </a:solidFill>
                <a:latin typeface="Arial"/>
              </a:defRPr>
            </a:pPr>
            <a:r>
              <a:rPr sz="1600" b="0" i="0" u="none" strike="noStrike">
                <a:solidFill>
                  <a:srgbClr val="1E293B"/>
                </a:solidFill>
                <a:latin typeface="Arial"/>
              </a:rPr>
              <a:t>Count of Vessel — Category</a:t>
            </a:r>
          </a:p>
        </c:rich>
      </c:tx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Category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1C7293"/>
              </a:solidFill>
              <a:effectLst/>
            </c:spPr>
          </c:dPt>
          <c:dPt>
            <c:idx val="1"/>
            <c:bubble3D val="0"/>
            <c:spPr>
              <a:solidFill>
                <a:srgbClr val="0B2440"/>
              </a:solidFill>
              <a:effectLst/>
            </c:spPr>
          </c:dPt>
          <c:dPt>
            <c:idx val="2"/>
            <c:bubble3D val="0"/>
            <c:spPr>
              <a:solidFill>
                <a:srgbClr val="9AC4D6"/>
              </a:solidFill>
              <a:effectLst/>
            </c:spPr>
          </c:dPt>
          <c:dPt>
            <c:idx val="3"/>
            <c:bubble3D val="0"/>
            <c:spPr>
              <a:solidFill>
                <a:srgbClr val="C44E4E"/>
              </a:solidFill>
              <a:effectLst/>
            </c:spPr>
          </c:dPt>
          <c:dPt>
            <c:idx val="4"/>
            <c:bubble3D val="0"/>
            <c:spPr>
              <a:solidFill>
                <a:srgbClr val="0F8B8D"/>
              </a:solidFill>
              <a:effectLst/>
            </c:spPr>
          </c:dPt>
          <c:dPt>
            <c:idx val="5"/>
            <c:bubble3D val="0"/>
            <c:spPr>
              <a:solidFill>
                <a:srgbClr val="E0A458"/>
              </a:solidFill>
              <a:effectLst/>
            </c:spPr>
          </c:dPt>
          <c:dPt>
            <c:idx val="6"/>
            <c:bubble3D val="0"/>
            <c:spPr>
              <a:solidFill>
                <a:srgbClr val="5B7553"/>
              </a:solidFill>
              <a:effectLst/>
            </c:spPr>
          </c:dPt>
          <c:dPt>
            <c:idx val="7"/>
            <c:bubble3D val="0"/>
            <c:spPr>
              <a:solidFill>
                <a:srgbClr val="6B7280"/>
              </a:solidFill>
              <a:effectLst/>
            </c:spPr>
          </c:dPt>
          <c:dLbls>
            <c:dLbl>
              <c:idx val="0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1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2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3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4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5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6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7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numFmt formatCode="General" sourceLinked="0"/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</c:dLbls>
          <c:cat>
            <c:strRef>
              <c:f>Sheet1!$A$2:$A$9</c:f>
              <c:strCache>
                <c:ptCount val="8"/>
                <c:pt idx="0">
                  <c:v>Other</c:v>
                </c:pt>
                <c:pt idx="1">
                  <c:v>Tanker</c:v>
                </c:pt>
                <c:pt idx="2">
                  <c:v>Bulk Carrier</c:v>
                </c:pt>
                <c:pt idx="3">
                  <c:v>Tug</c:v>
                </c:pt>
                <c:pt idx="4">
                  <c:v>Container</c:v>
                </c:pt>
                <c:pt idx="5">
                  <c:v>Naval</c:v>
                </c:pt>
                <c:pt idx="6">
                  <c:v>Fishing</c:v>
                </c:pt>
                <c:pt idx="7">
                  <c:v>Ro-Ro</c:v>
                </c:pt>
              </c:strCache>
            </c:strRef>
          </c:cat>
          <c:val>
            <c:numRef>
              <c:f>Sheet1!$B$2:$B$9</c:f>
              <c:numCache>
                <c:ptCount val="8"/>
                <c:pt idx="0">
                  <c:v>117</c:v>
                </c:pt>
                <c:pt idx="1">
                  <c:v>110</c:v>
                </c:pt>
                <c:pt idx="2">
                  <c:v>115</c:v>
                </c:pt>
                <c:pt idx="3">
                  <c:v>20</c:v>
                </c:pt>
                <c:pt idx="4">
                  <c:v>36</c:v>
                </c:pt>
                <c:pt idx="5">
                  <c:v>1</c:v>
                </c:pt>
                <c:pt idx="6">
                  <c:v>2</c:v>
                </c:pt>
                <c:pt idx="7">
                  <c:v>8</c:v>
                </c:pt>
              </c:numCache>
            </c:numRef>
          </c:val>
        </c:ser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900">
              <a:solidFill>
                <a:srgbClr val="64748B"/>
              </a:solidFill>
            </a:defRPr>
          </a:pPr>
          <a:endParaRPr lang="en-US"/>
        </a:p>
      </c:txPr>
    </c:legend>
    <c:plotVisOnly val="1"/>
    <c:dispBlanksAs val="span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title>
      <c:tx>
        <c:rich>
          <a:bodyPr/>
          <a:lstStyle/>
          <a:p>
            <a:pPr>
              <a:defRPr sz="1600" b="0" i="0" u="none" strike="noStrike">
                <a:solidFill>
                  <a:srgbClr val="1E293B"/>
                </a:solidFill>
                <a:latin typeface="Arial"/>
              </a:defRPr>
            </a:pPr>
            <a:r>
              <a:rPr sz="1600" b="0" i="0" u="none" strike="noStrike">
                <a:solidFill>
                  <a:srgbClr val="1E293B"/>
                </a:solidFill>
                <a:latin typeface="Arial"/>
              </a:rPr>
              <a:t>Count of Vessels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Count of Vessels</c:v>
                </c:pt>
              </c:strCache>
            </c:strRef>
          </c:tx>
          <c:spPr>
            <a:solidFill>
              <a:srgbClr val="1C7293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700" u="none">
                    <a:solidFill>
                      <a:srgbClr val="1E293B"/>
                    </a:solidFill>
                    <a:latin typeface="Arial"/>
                  </a:defRPr>
                </a:p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Sheet1!$A$2:$A$38</c:f>
              <c:multiLvlStrCache>
                <c:ptCount val="37"/>
                <c:lvl>
                  <c:pt idx="0">
                    <c:v>21-05-2026</c:v>
                  </c:pt>
                  <c:pt idx="1">
                    <c:v>22-05-2026</c:v>
                  </c:pt>
                  <c:pt idx="2">
                    <c:v>23-05-2026</c:v>
                  </c:pt>
                  <c:pt idx="3">
                    <c:v>24-05-2026</c:v>
                  </c:pt>
                  <c:pt idx="4">
                    <c:v>25-05-2026</c:v>
                  </c:pt>
                  <c:pt idx="5">
                    <c:v>26-05-2026</c:v>
                  </c:pt>
                  <c:pt idx="6">
                    <c:v>27-05-2026</c:v>
                  </c:pt>
                  <c:pt idx="7">
                    <c:v>27-05-2026</c:v>
                  </c:pt>
                  <c:pt idx="8">
                    <c:v>28-05-2026</c:v>
                  </c:pt>
                  <c:pt idx="9">
                    <c:v>29-05-2026</c:v>
                  </c:pt>
                  <c:pt idx="10">
                    <c:v>01-06-2026</c:v>
                  </c:pt>
                  <c:pt idx="11">
                    <c:v>02-06-2026</c:v>
                  </c:pt>
                  <c:pt idx="12">
                    <c:v>03-06-2026</c:v>
                  </c:pt>
                  <c:pt idx="13">
                    <c:v>04-06-2026</c:v>
                  </c:pt>
                  <c:pt idx="14">
                    <c:v>05-06-2026</c:v>
                  </c:pt>
                  <c:pt idx="15">
                    <c:v>06-06-2026</c:v>
                  </c:pt>
                  <c:pt idx="16">
                    <c:v>07-06-2026</c:v>
                  </c:pt>
                  <c:pt idx="17">
                    <c:v>08-06-2026</c:v>
                  </c:pt>
                  <c:pt idx="18">
                    <c:v>09-06-2026</c:v>
                  </c:pt>
                  <c:pt idx="19">
                    <c:v>10-06-2026</c:v>
                  </c:pt>
                  <c:pt idx="20">
                    <c:v>11-06-2026</c:v>
                  </c:pt>
                  <c:pt idx="21">
                    <c:v>12-06-2026</c:v>
                  </c:pt>
                  <c:pt idx="22">
                    <c:v>13-06-2026</c:v>
                  </c:pt>
                  <c:pt idx="23">
                    <c:v>14-06-2026</c:v>
                  </c:pt>
                  <c:pt idx="24">
                    <c:v>15-06-2026</c:v>
                  </c:pt>
                  <c:pt idx="25">
                    <c:v>16-06-2026</c:v>
                  </c:pt>
                  <c:pt idx="26">
                    <c:v>17-06-2026</c:v>
                  </c:pt>
                  <c:pt idx="27">
                    <c:v>18-06-2026</c:v>
                  </c:pt>
                  <c:pt idx="28">
                    <c:v>19-06-2026</c:v>
                  </c:pt>
                  <c:pt idx="29">
                    <c:v>20-06-2026</c:v>
                  </c:pt>
                  <c:pt idx="30">
                    <c:v>22-06-2026</c:v>
                  </c:pt>
                  <c:pt idx="31">
                    <c:v>23-06-2026</c:v>
                  </c:pt>
                  <c:pt idx="32">
                    <c:v>24-06-2026</c:v>
                  </c:pt>
                  <c:pt idx="33">
                    <c:v>25-06-2026</c:v>
                  </c:pt>
                  <c:pt idx="34">
                    <c:v>26-06-2026</c:v>
                  </c:pt>
                  <c:pt idx="35">
                    <c:v>27-06-2026</c:v>
                  </c:pt>
                  <c:pt idx="36">
                    <c:v>28-06-2026</c:v>
                  </c:pt>
                </c:lvl>
              </c:multiLvlStrCache>
            </c:multiLvlStrRef>
          </c:cat>
          <c:val>
            <c:numRef>
              <c:f>Sheet1!$B$2:$B$38</c:f>
              <c:numCache>
                <c:formatCode>General</c:formatCode>
                <c:ptCount val="37"/>
                <c:pt idx="0">
                  <c:v>138</c:v>
                </c:pt>
                <c:pt idx="1">
                  <c:v>135</c:v>
                </c:pt>
                <c:pt idx="2">
                  <c:v>125</c:v>
                </c:pt>
                <c:pt idx="3">
                  <c:v>138</c:v>
                </c:pt>
                <c:pt idx="4">
                  <c:v>141</c:v>
                </c:pt>
                <c:pt idx="5">
                  <c:v>134</c:v>
                </c:pt>
                <c:pt idx="6">
                  <c:v>133</c:v>
                </c:pt>
                <c:pt idx="7">
                  <c:v>149</c:v>
                </c:pt>
                <c:pt idx="8">
                  <c:v>140</c:v>
                </c:pt>
                <c:pt idx="9">
                  <c:v>140</c:v>
                </c:pt>
                <c:pt idx="10">
                  <c:v>138</c:v>
                </c:pt>
                <c:pt idx="11">
                  <c:v>156</c:v>
                </c:pt>
                <c:pt idx="12">
                  <c:v>140</c:v>
                </c:pt>
                <c:pt idx="13">
                  <c:v>134</c:v>
                </c:pt>
                <c:pt idx="14">
                  <c:v>140</c:v>
                </c:pt>
                <c:pt idx="15">
                  <c:v>142</c:v>
                </c:pt>
                <c:pt idx="16">
                  <c:v>124</c:v>
                </c:pt>
                <c:pt idx="17">
                  <c:v>129</c:v>
                </c:pt>
                <c:pt idx="18">
                  <c:v>134</c:v>
                </c:pt>
                <c:pt idx="19">
                  <c:v>124</c:v>
                </c:pt>
                <c:pt idx="20">
                  <c:v>139</c:v>
                </c:pt>
                <c:pt idx="21">
                  <c:v>147</c:v>
                </c:pt>
                <c:pt idx="22">
                  <c:v>159</c:v>
                </c:pt>
                <c:pt idx="23">
                  <c:v>158</c:v>
                </c:pt>
                <c:pt idx="24">
                  <c:v>141</c:v>
                </c:pt>
                <c:pt idx="25">
                  <c:v>126</c:v>
                </c:pt>
                <c:pt idx="26">
                  <c:v>165</c:v>
                </c:pt>
                <c:pt idx="27">
                  <c:v>163</c:v>
                </c:pt>
                <c:pt idx="28">
                  <c:v>151</c:v>
                </c:pt>
                <c:pt idx="29">
                  <c:v>149</c:v>
                </c:pt>
                <c:pt idx="30">
                  <c:v>135</c:v>
                </c:pt>
                <c:pt idx="31">
                  <c:v>137</c:v>
                </c:pt>
                <c:pt idx="32">
                  <c:v>141</c:v>
                </c:pt>
                <c:pt idx="33">
                  <c:v>147</c:v>
                </c:pt>
                <c:pt idx="34">
                  <c:v>148</c:v>
                </c:pt>
                <c:pt idx="35">
                  <c:v>136</c:v>
                </c:pt>
                <c:pt idx="36">
                  <c:v>152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700" u="none">
                  <a:solidFill>
                    <a:srgbClr val="1E293B"/>
                  </a:solidFill>
                  <a:latin typeface="Arial"/>
                </a:defRPr>
              </a:pPr>
            </a:p>
          </c:txPr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gapWidth val="150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 rot="2700000"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title>
      <c:tx>
        <c:rich>
          <a:bodyPr/>
          <a:lstStyle/>
          <a:p>
            <a:pPr>
              <a:defRPr sz="1600" b="0" i="0" u="none" strike="noStrike">
                <a:solidFill>
                  <a:srgbClr val="1E293B"/>
                </a:solidFill>
                <a:latin typeface="Arial"/>
              </a:defRPr>
            </a:pPr>
            <a:r>
              <a:rPr sz="1600" b="0" i="0" u="none" strike="noStrike">
                <a:solidFill>
                  <a:srgbClr val="1E293B"/>
                </a:solidFill>
                <a:latin typeface="Arial"/>
              </a:rPr>
              <a:t>Count of Vessel — Category</a:t>
            </a:r>
          </a:p>
        </c:rich>
      </c:tx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Category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1C7293"/>
              </a:solidFill>
              <a:effectLst/>
            </c:spPr>
          </c:dPt>
          <c:dPt>
            <c:idx val="1"/>
            <c:bubble3D val="0"/>
            <c:spPr>
              <a:solidFill>
                <a:srgbClr val="0B2440"/>
              </a:solidFill>
              <a:effectLst/>
            </c:spPr>
          </c:dPt>
          <c:dPt>
            <c:idx val="2"/>
            <c:bubble3D val="0"/>
            <c:spPr>
              <a:solidFill>
                <a:srgbClr val="9AC4D6"/>
              </a:solidFill>
              <a:effectLst/>
            </c:spPr>
          </c:dPt>
          <c:dPt>
            <c:idx val="3"/>
            <c:bubble3D val="0"/>
            <c:spPr>
              <a:solidFill>
                <a:srgbClr val="C44E4E"/>
              </a:solidFill>
              <a:effectLst/>
            </c:spPr>
          </c:dPt>
          <c:dPt>
            <c:idx val="4"/>
            <c:bubble3D val="0"/>
            <c:spPr>
              <a:solidFill>
                <a:srgbClr val="0F8B8D"/>
              </a:solidFill>
              <a:effectLst/>
            </c:spPr>
          </c:dPt>
          <c:dPt>
            <c:idx val="5"/>
            <c:bubble3D val="0"/>
            <c:spPr>
              <a:solidFill>
                <a:srgbClr val="E0A458"/>
              </a:solidFill>
              <a:effectLst/>
            </c:spPr>
          </c:dPt>
          <c:dLbls>
            <c:dLbl>
              <c:idx val="0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1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2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3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4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5"/>
              <c:numFmt formatCode="General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numFmt formatCode="General" sourceLinked="0"/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</c:dLbls>
          <c:cat>
            <c:strRef>
              <c:f>Sheet1!$A$2:$A$7</c:f>
              <c:strCache>
                <c:ptCount val="6"/>
                <c:pt idx="0">
                  <c:v>Bulk Carrier</c:v>
                </c:pt>
                <c:pt idx="1">
                  <c:v>Tanker</c:v>
                </c:pt>
                <c:pt idx="2">
                  <c:v>Other</c:v>
                </c:pt>
                <c:pt idx="3">
                  <c:v>Ro-Ro</c:v>
                </c:pt>
                <c:pt idx="4">
                  <c:v>Container</c:v>
                </c:pt>
                <c:pt idx="5">
                  <c:v>Tug</c:v>
                </c:pt>
              </c:strCache>
            </c:strRef>
          </c:cat>
          <c:val>
            <c:numRef>
              <c:f>Sheet1!$B$2:$B$7</c:f>
              <c:numCache>
                <c:ptCount val="6"/>
                <c:pt idx="0">
                  <c:v>48</c:v>
                </c:pt>
                <c:pt idx="1">
                  <c:v>43</c:v>
                </c:pt>
                <c:pt idx="2">
                  <c:v>40</c:v>
                </c:pt>
                <c:pt idx="3">
                  <c:v>2</c:v>
                </c:pt>
                <c:pt idx="4">
                  <c:v>8</c:v>
                </c:pt>
                <c:pt idx="5">
                  <c:v>11</c:v>
                </c:pt>
              </c:numCache>
            </c:numRef>
          </c:val>
        </c:ser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900">
              <a:solidFill>
                <a:srgbClr val="64748B"/>
              </a:solidFill>
            </a:defRPr>
          </a:pPr>
          <a:endParaRPr lang="en-US"/>
        </a:p>
      </c:txPr>
    </c:legend>
    <c:plotVisOnly val="1"/>
    <c:dispBlanksAs val="span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title>
      <c:tx>
        <c:rich>
          <a:bodyPr/>
          <a:lstStyle/>
          <a:p>
            <a:pPr>
              <a:defRPr sz="1500" b="0" i="0" u="none" strike="noStrike">
                <a:solidFill>
                  <a:srgbClr val="1E293B"/>
                </a:solidFill>
                <a:latin typeface="Arial"/>
              </a:defRPr>
            </a:pPr>
            <a:r>
              <a:rPr sz="1500" b="0" i="0" u="none" strike="noStrike">
                <a:solidFill>
                  <a:srgbClr val="1E293B"/>
                </a:solidFill>
                <a:latin typeface="Arial"/>
              </a:rPr>
              <a:t>BEM Crossings by Day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NB (→ Red Sea)</c:v>
                </c:pt>
              </c:strCache>
            </c:strRef>
          </c:tx>
          <c:spPr>
            <a:solidFill>
              <a:srgbClr val="2BB3C0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Sheet1!$A$2:$A$37</c:f>
              <c:multiLvlStrCache>
                <c:ptCount val="36"/>
                <c:lvl>
                  <c:pt idx="0">
                    <c:v>21-05-2026</c:v>
                  </c:pt>
                  <c:pt idx="1">
                    <c:v>22-05-2026</c:v>
                  </c:pt>
                  <c:pt idx="2">
                    <c:v>23-05-2026</c:v>
                  </c:pt>
                  <c:pt idx="3">
                    <c:v>24-05-2026</c:v>
                  </c:pt>
                  <c:pt idx="4">
                    <c:v>25-05-2026</c:v>
                  </c:pt>
                  <c:pt idx="5">
                    <c:v>26-05-2026</c:v>
                  </c:pt>
                  <c:pt idx="6">
                    <c:v>27-05-2026</c:v>
                  </c:pt>
                  <c:pt idx="7">
                    <c:v>28-05-2026</c:v>
                  </c:pt>
                  <c:pt idx="8">
                    <c:v>29-05-2026</c:v>
                  </c:pt>
                  <c:pt idx="9">
                    <c:v>01-06-2026</c:v>
                  </c:pt>
                  <c:pt idx="10">
                    <c:v>02-06-2026</c:v>
                  </c:pt>
                  <c:pt idx="11">
                    <c:v>03-06-2026</c:v>
                  </c:pt>
                  <c:pt idx="12">
                    <c:v>04-06-2026</c:v>
                  </c:pt>
                  <c:pt idx="13">
                    <c:v>05-06-2026</c:v>
                  </c:pt>
                  <c:pt idx="14">
                    <c:v>06-06-2026</c:v>
                  </c:pt>
                  <c:pt idx="15">
                    <c:v>07-06-2026</c:v>
                  </c:pt>
                  <c:pt idx="16">
                    <c:v>08-06-2026</c:v>
                  </c:pt>
                  <c:pt idx="17">
                    <c:v>09-06-2026</c:v>
                  </c:pt>
                  <c:pt idx="18">
                    <c:v>10-06-2026</c:v>
                  </c:pt>
                  <c:pt idx="19">
                    <c:v>11-06-2026</c:v>
                  </c:pt>
                  <c:pt idx="20">
                    <c:v>12-06-2026</c:v>
                  </c:pt>
                  <c:pt idx="21">
                    <c:v>13-06-2026</c:v>
                  </c:pt>
                  <c:pt idx="22">
                    <c:v>14-06-2026</c:v>
                  </c:pt>
                  <c:pt idx="23">
                    <c:v>15-06-2026</c:v>
                  </c:pt>
                  <c:pt idx="24">
                    <c:v>16-06-2026</c:v>
                  </c:pt>
                  <c:pt idx="25">
                    <c:v>17-06-2026</c:v>
                  </c:pt>
                  <c:pt idx="26">
                    <c:v>18-06-2026</c:v>
                  </c:pt>
                  <c:pt idx="27">
                    <c:v>19-06-2026</c:v>
                  </c:pt>
                  <c:pt idx="28">
                    <c:v>20-06-2026</c:v>
                  </c:pt>
                  <c:pt idx="29">
                    <c:v>22-06-2026</c:v>
                  </c:pt>
                  <c:pt idx="30">
                    <c:v>23-06-2026</c:v>
                  </c:pt>
                  <c:pt idx="31">
                    <c:v>24-06-2026</c:v>
                  </c:pt>
                  <c:pt idx="32">
                    <c:v>25-06-2026</c:v>
                  </c:pt>
                  <c:pt idx="33">
                    <c:v>26-06-2026</c:v>
                  </c:pt>
                  <c:pt idx="34">
                    <c:v>27-06-2026</c:v>
                  </c:pt>
                  <c:pt idx="35">
                    <c:v>28-06-2026</c:v>
                  </c:pt>
                </c:lvl>
              </c:multiLvlStrCache>
            </c:multiLvlStrRef>
          </c:cat>
          <c:val>
            <c:numRef>
              <c:f>Sheet1!$B$2:$B$37</c:f>
              <c:numCache>
                <c:formatCode>General</c:formatCode>
                <c:ptCount val="3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23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SB (→ Gulf of Aden)</c:v>
                </c:pt>
              </c:strCache>
            </c:strRef>
          </c:tx>
          <c:spPr>
            <a:solidFill>
              <a:srgbClr val="0B2440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Sheet1!$A$2:$A$37</c:f>
              <c:multiLvlStrCache>
                <c:ptCount val="36"/>
                <c:lvl>
                  <c:pt idx="0">
                    <c:v>21-05-2026</c:v>
                  </c:pt>
                  <c:pt idx="1">
                    <c:v>22-05-2026</c:v>
                  </c:pt>
                  <c:pt idx="2">
                    <c:v>23-05-2026</c:v>
                  </c:pt>
                  <c:pt idx="3">
                    <c:v>24-05-2026</c:v>
                  </c:pt>
                  <c:pt idx="4">
                    <c:v>25-05-2026</c:v>
                  </c:pt>
                  <c:pt idx="5">
                    <c:v>26-05-2026</c:v>
                  </c:pt>
                  <c:pt idx="6">
                    <c:v>27-05-2026</c:v>
                  </c:pt>
                  <c:pt idx="7">
                    <c:v>28-05-2026</c:v>
                  </c:pt>
                  <c:pt idx="8">
                    <c:v>29-05-2026</c:v>
                  </c:pt>
                  <c:pt idx="9">
                    <c:v>01-06-2026</c:v>
                  </c:pt>
                  <c:pt idx="10">
                    <c:v>02-06-2026</c:v>
                  </c:pt>
                  <c:pt idx="11">
                    <c:v>03-06-2026</c:v>
                  </c:pt>
                  <c:pt idx="12">
                    <c:v>04-06-2026</c:v>
                  </c:pt>
                  <c:pt idx="13">
                    <c:v>05-06-2026</c:v>
                  </c:pt>
                  <c:pt idx="14">
                    <c:v>06-06-2026</c:v>
                  </c:pt>
                  <c:pt idx="15">
                    <c:v>07-06-2026</c:v>
                  </c:pt>
                  <c:pt idx="16">
                    <c:v>08-06-2026</c:v>
                  </c:pt>
                  <c:pt idx="17">
                    <c:v>09-06-2026</c:v>
                  </c:pt>
                  <c:pt idx="18">
                    <c:v>10-06-2026</c:v>
                  </c:pt>
                  <c:pt idx="19">
                    <c:v>11-06-2026</c:v>
                  </c:pt>
                  <c:pt idx="20">
                    <c:v>12-06-2026</c:v>
                  </c:pt>
                  <c:pt idx="21">
                    <c:v>13-06-2026</c:v>
                  </c:pt>
                  <c:pt idx="22">
                    <c:v>14-06-2026</c:v>
                  </c:pt>
                  <c:pt idx="23">
                    <c:v>15-06-2026</c:v>
                  </c:pt>
                  <c:pt idx="24">
                    <c:v>16-06-2026</c:v>
                  </c:pt>
                  <c:pt idx="25">
                    <c:v>17-06-2026</c:v>
                  </c:pt>
                  <c:pt idx="26">
                    <c:v>18-06-2026</c:v>
                  </c:pt>
                  <c:pt idx="27">
                    <c:v>19-06-2026</c:v>
                  </c:pt>
                  <c:pt idx="28">
                    <c:v>20-06-2026</c:v>
                  </c:pt>
                  <c:pt idx="29">
                    <c:v>22-06-2026</c:v>
                  </c:pt>
                  <c:pt idx="30">
                    <c:v>23-06-2026</c:v>
                  </c:pt>
                  <c:pt idx="31">
                    <c:v>24-06-2026</c:v>
                  </c:pt>
                  <c:pt idx="32">
                    <c:v>25-06-2026</c:v>
                  </c:pt>
                  <c:pt idx="33">
                    <c:v>26-06-2026</c:v>
                  </c:pt>
                  <c:pt idx="34">
                    <c:v>27-06-2026</c:v>
                  </c:pt>
                  <c:pt idx="35">
                    <c:v>28-06-2026</c:v>
                  </c:pt>
                </c:lvl>
              </c:multiLvlStrCache>
            </c:multiLvlStrRef>
          </c:cat>
          <c:val>
            <c:numRef>
              <c:f>Sheet1!$C$2:$C$37</c:f>
              <c:numCache>
                <c:formatCode>General</c:formatCode>
                <c:ptCount val="3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18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1200" u="none">
                  <a:solidFill>
                    <a:srgbClr val="000000"/>
                  </a:solidFill>
                  <a:latin typeface="Arial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50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 rot="2700000"/>
          <a:lstStyle/>
          <a:p>
            <a:pPr>
              <a:defRPr sz="8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900">
              <a:solidFill>
                <a:srgbClr val="64748B"/>
              </a:solidFill>
            </a:defRPr>
          </a:pPr>
          <a:endParaRPr lang="en-US"/>
        </a:p>
      </c:txPr>
    </c:legend>
    <c:plotVisOnly val="1"/>
    <c:dispBlanksAs val="span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title>
      <c:tx>
        <c:rich>
          <a:bodyPr/>
          <a:lstStyle/>
          <a:p>
            <a:pPr>
              <a:defRPr sz="1500" b="0" i="0" u="none" strike="noStrike">
                <a:solidFill>
                  <a:srgbClr val="1E293B"/>
                </a:solidFill>
                <a:latin typeface="Arial"/>
              </a:defRPr>
            </a:pPr>
            <a:r>
              <a:rPr sz="1500" b="0" i="0" u="none" strike="noStrike">
                <a:solidFill>
                  <a:srgbClr val="1E293B"/>
                </a:solidFill>
                <a:latin typeface="Arial"/>
              </a:rPr>
              <a:t>Suez gate crossings by day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NB (canal-bound)</c:v>
                </c:pt>
              </c:strCache>
            </c:strRef>
          </c:tx>
          <c:spPr>
            <a:solidFill>
              <a:srgbClr val="2BB3C0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Sheet1!$A$2:$A$37</c:f>
              <c:multiLvlStrCache>
                <c:ptCount val="36"/>
                <c:lvl>
                  <c:pt idx="0">
                    <c:v>21-05-2026</c:v>
                  </c:pt>
                  <c:pt idx="1">
                    <c:v>22-05-2026</c:v>
                  </c:pt>
                  <c:pt idx="2">
                    <c:v>23-05-2026</c:v>
                  </c:pt>
                  <c:pt idx="3">
                    <c:v>24-05-2026</c:v>
                  </c:pt>
                  <c:pt idx="4">
                    <c:v>25-05-2026</c:v>
                  </c:pt>
                  <c:pt idx="5">
                    <c:v>26-05-2026</c:v>
                  </c:pt>
                  <c:pt idx="6">
                    <c:v>27-05-2026</c:v>
                  </c:pt>
                  <c:pt idx="7">
                    <c:v>28-05-2026</c:v>
                  </c:pt>
                  <c:pt idx="8">
                    <c:v>29-05-2026</c:v>
                  </c:pt>
                  <c:pt idx="9">
                    <c:v>01-06-2026</c:v>
                  </c:pt>
                  <c:pt idx="10">
                    <c:v>02-06-2026</c:v>
                  </c:pt>
                  <c:pt idx="11">
                    <c:v>03-06-2026</c:v>
                  </c:pt>
                  <c:pt idx="12">
                    <c:v>04-06-2026</c:v>
                  </c:pt>
                  <c:pt idx="13">
                    <c:v>05-06-2026</c:v>
                  </c:pt>
                  <c:pt idx="14">
                    <c:v>06-06-2026</c:v>
                  </c:pt>
                  <c:pt idx="15">
                    <c:v>07-06-2026</c:v>
                  </c:pt>
                  <c:pt idx="16">
                    <c:v>08-06-2026</c:v>
                  </c:pt>
                  <c:pt idx="17">
                    <c:v>09-06-2026</c:v>
                  </c:pt>
                  <c:pt idx="18">
                    <c:v>10-06-2026</c:v>
                  </c:pt>
                  <c:pt idx="19">
                    <c:v>11-06-2026</c:v>
                  </c:pt>
                  <c:pt idx="20">
                    <c:v>12-06-2026</c:v>
                  </c:pt>
                  <c:pt idx="21">
                    <c:v>13-06-2026</c:v>
                  </c:pt>
                  <c:pt idx="22">
                    <c:v>14-06-2026</c:v>
                  </c:pt>
                  <c:pt idx="23">
                    <c:v>15-06-2026</c:v>
                  </c:pt>
                  <c:pt idx="24">
                    <c:v>16-06-2026</c:v>
                  </c:pt>
                  <c:pt idx="25">
                    <c:v>17-06-2026</c:v>
                  </c:pt>
                  <c:pt idx="26">
                    <c:v>18-06-2026</c:v>
                  </c:pt>
                  <c:pt idx="27">
                    <c:v>19-06-2026</c:v>
                  </c:pt>
                  <c:pt idx="28">
                    <c:v>20-06-2026</c:v>
                  </c:pt>
                  <c:pt idx="29">
                    <c:v>22-06-2026</c:v>
                  </c:pt>
                  <c:pt idx="30">
                    <c:v>23-06-2026</c:v>
                  </c:pt>
                  <c:pt idx="31">
                    <c:v>24-06-2026</c:v>
                  </c:pt>
                  <c:pt idx="32">
                    <c:v>25-06-2026</c:v>
                  </c:pt>
                  <c:pt idx="33">
                    <c:v>26-06-2026</c:v>
                  </c:pt>
                  <c:pt idx="34">
                    <c:v>27-06-2026</c:v>
                  </c:pt>
                  <c:pt idx="35">
                    <c:v>28-06-2026</c:v>
                  </c:pt>
                </c:lvl>
              </c:multiLvlStrCache>
            </c:multiLvlStrRef>
          </c:cat>
          <c:val>
            <c:numRef>
              <c:f>Sheet1!$B$2:$B$37</c:f>
              <c:numCache>
                <c:formatCode>General</c:formatCode>
                <c:ptCount val="3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SB (Red Sea-bound)</c:v>
                </c:pt>
              </c:strCache>
            </c:strRef>
          </c:tx>
          <c:spPr>
            <a:solidFill>
              <a:srgbClr val="0B2440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Sheet1!$A$2:$A$37</c:f>
              <c:multiLvlStrCache>
                <c:ptCount val="36"/>
                <c:lvl>
                  <c:pt idx="0">
                    <c:v>21-05-2026</c:v>
                  </c:pt>
                  <c:pt idx="1">
                    <c:v>22-05-2026</c:v>
                  </c:pt>
                  <c:pt idx="2">
                    <c:v>23-05-2026</c:v>
                  </c:pt>
                  <c:pt idx="3">
                    <c:v>24-05-2026</c:v>
                  </c:pt>
                  <c:pt idx="4">
                    <c:v>25-05-2026</c:v>
                  </c:pt>
                  <c:pt idx="5">
                    <c:v>26-05-2026</c:v>
                  </c:pt>
                  <c:pt idx="6">
                    <c:v>27-05-2026</c:v>
                  </c:pt>
                  <c:pt idx="7">
                    <c:v>28-05-2026</c:v>
                  </c:pt>
                  <c:pt idx="8">
                    <c:v>29-05-2026</c:v>
                  </c:pt>
                  <c:pt idx="9">
                    <c:v>01-06-2026</c:v>
                  </c:pt>
                  <c:pt idx="10">
                    <c:v>02-06-2026</c:v>
                  </c:pt>
                  <c:pt idx="11">
                    <c:v>03-06-2026</c:v>
                  </c:pt>
                  <c:pt idx="12">
                    <c:v>04-06-2026</c:v>
                  </c:pt>
                  <c:pt idx="13">
                    <c:v>05-06-2026</c:v>
                  </c:pt>
                  <c:pt idx="14">
                    <c:v>06-06-2026</c:v>
                  </c:pt>
                  <c:pt idx="15">
                    <c:v>07-06-2026</c:v>
                  </c:pt>
                  <c:pt idx="16">
                    <c:v>08-06-2026</c:v>
                  </c:pt>
                  <c:pt idx="17">
                    <c:v>09-06-2026</c:v>
                  </c:pt>
                  <c:pt idx="18">
                    <c:v>10-06-2026</c:v>
                  </c:pt>
                  <c:pt idx="19">
                    <c:v>11-06-2026</c:v>
                  </c:pt>
                  <c:pt idx="20">
                    <c:v>12-06-2026</c:v>
                  </c:pt>
                  <c:pt idx="21">
                    <c:v>13-06-2026</c:v>
                  </c:pt>
                  <c:pt idx="22">
                    <c:v>14-06-2026</c:v>
                  </c:pt>
                  <c:pt idx="23">
                    <c:v>15-06-2026</c:v>
                  </c:pt>
                  <c:pt idx="24">
                    <c:v>16-06-2026</c:v>
                  </c:pt>
                  <c:pt idx="25">
                    <c:v>17-06-2026</c:v>
                  </c:pt>
                  <c:pt idx="26">
                    <c:v>18-06-2026</c:v>
                  </c:pt>
                  <c:pt idx="27">
                    <c:v>19-06-2026</c:v>
                  </c:pt>
                  <c:pt idx="28">
                    <c:v>20-06-2026</c:v>
                  </c:pt>
                  <c:pt idx="29">
                    <c:v>22-06-2026</c:v>
                  </c:pt>
                  <c:pt idx="30">
                    <c:v>23-06-2026</c:v>
                  </c:pt>
                  <c:pt idx="31">
                    <c:v>24-06-2026</c:v>
                  </c:pt>
                  <c:pt idx="32">
                    <c:v>25-06-2026</c:v>
                  </c:pt>
                  <c:pt idx="33">
                    <c:v>26-06-2026</c:v>
                  </c:pt>
                  <c:pt idx="34">
                    <c:v>27-06-2026</c:v>
                  </c:pt>
                  <c:pt idx="35">
                    <c:v>28-06-2026</c:v>
                  </c:pt>
                </c:lvl>
              </c:multiLvlStrCache>
            </c:multiLvlStrRef>
          </c:cat>
          <c:val>
            <c:numRef>
              <c:f>Sheet1!$C$2:$C$37</c:f>
              <c:numCache>
                <c:formatCode>General</c:formatCode>
                <c:ptCount val="3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1200" u="none">
                  <a:solidFill>
                    <a:srgbClr val="000000"/>
                  </a:solidFill>
                  <a:latin typeface="Arial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50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 rot="2700000"/>
          <a:lstStyle/>
          <a:p>
            <a:pPr>
              <a:defRPr sz="8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900">
              <a:solidFill>
                <a:srgbClr val="64748B"/>
              </a:solidFill>
            </a:defRPr>
          </a:pPr>
          <a:endParaRPr lang="en-US"/>
        </a:p>
      </c:txPr>
    </c:legend>
    <c:plotVisOnly val="1"/>
    <c:dispBlanksAs val="span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1.xml"/><Relationship Id="rId2" Type="http://schemas.openxmlformats.org/officeDocument/2006/relationships/chart" Target="/ppt/charts/chart2.xml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3.xml"/><Relationship Id="rId2" Type="http://schemas.openxmlformats.org/officeDocument/2006/relationships/chart" Target="/ppt/charts/chart4.xml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5.xml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6.xml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24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1645920"/>
            <a:ext cx="12161520" cy="2377440"/>
          </a:xfrm>
          <a:prstGeom prst="rect">
            <a:avLst/>
          </a:prstGeom>
          <a:solidFill>
            <a:srgbClr val="1C7293"/>
          </a:solidFill>
          <a:ln/>
        </p:spPr>
      </p:sp>
      <p:sp>
        <p:nvSpPr>
          <p:cNvPr id="3" name="Text 1"/>
          <p:cNvSpPr/>
          <p:nvPr/>
        </p:nvSpPr>
        <p:spPr>
          <a:xfrm>
            <a:off x="640080" y="1783080"/>
            <a:ext cx="108813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5400" b="1" spc="200" kern="0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BAB EL-MANDEB</a:t>
            </a:r>
            <a:endParaRPr lang="en-US" sz="5400" dirty="0"/>
          </a:p>
        </p:txBody>
      </p:sp>
      <p:sp>
        <p:nvSpPr>
          <p:cNvPr id="4" name="Text 2"/>
          <p:cNvSpPr/>
          <p:nvPr/>
        </p:nvSpPr>
        <p:spPr>
          <a:xfrm>
            <a:off x="658368" y="2788920"/>
            <a:ext cx="10881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2400" dirty="0">
                <a:solidFill>
                  <a:srgbClr val="E8F1F5"/>
                </a:solidFill>
                <a:latin typeface="Calibri Light" pitchFamily="34" charset="0"/>
                <a:ea typeface="Calibri Light" pitchFamily="34" charset="-122"/>
                <a:cs typeface="Calibri Light" pitchFamily="34" charset="-120"/>
              </a:rPr>
              <a:t>Transit Monitor  ·  Latest snapshot · 28 Jun 2026 07:10 UTC Intelligence Report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640080" y="4297680"/>
            <a:ext cx="4754880" cy="640080"/>
          </a:xfrm>
          <a:prstGeom prst="roundRect">
            <a:avLst>
              <a:gd name="adj" fmla="val 11429"/>
            </a:avLst>
          </a:prstGeom>
          <a:solidFill>
            <a:srgbClr val="FFFFFF"/>
          </a:solidFill>
          <a:ln/>
        </p:spPr>
      </p:sp>
      <p:sp>
        <p:nvSpPr>
          <p:cNvPr id="6" name="Text 4"/>
          <p:cNvSpPr/>
          <p:nvPr/>
        </p:nvSpPr>
        <p:spPr>
          <a:xfrm>
            <a:off x="640080" y="4297680"/>
            <a:ext cx="47548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B2440"/>
                </a:solidFill>
              </a:rPr>
              <a:t>28 Jun 2026  —  28 Jun 2026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640080" y="5166360"/>
            <a:ext cx="2606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4600" b="1" dirty="0">
                <a:solidFill>
                  <a:srgbClr val="9AC4D6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41</a:t>
            </a:r>
            <a:endParaRPr lang="en-US" sz="4600" dirty="0"/>
          </a:p>
        </p:txBody>
      </p:sp>
      <p:sp>
        <p:nvSpPr>
          <p:cNvPr id="8" name="Text 6"/>
          <p:cNvSpPr/>
          <p:nvPr/>
        </p:nvSpPr>
        <p:spPr>
          <a:xfrm>
            <a:off x="640080" y="598932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200" spc="100" kern="0" dirty="0">
                <a:solidFill>
                  <a:srgbClr val="C9D9E2"/>
                </a:solidFill>
              </a:rPr>
              <a:t>BEM CROSSINGS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474720" y="5166360"/>
            <a:ext cx="2606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4600" b="1" dirty="0">
                <a:solidFill>
                  <a:srgbClr val="9AC4D6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23</a:t>
            </a:r>
            <a:endParaRPr lang="en-US" sz="4600" dirty="0"/>
          </a:p>
        </p:txBody>
      </p:sp>
      <p:sp>
        <p:nvSpPr>
          <p:cNvPr id="10" name="Text 8"/>
          <p:cNvSpPr/>
          <p:nvPr/>
        </p:nvSpPr>
        <p:spPr>
          <a:xfrm>
            <a:off x="3474720" y="598932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200" spc="100" kern="0" dirty="0">
                <a:solidFill>
                  <a:srgbClr val="C9D9E2"/>
                </a:solidFill>
              </a:rPr>
              <a:t>NORTHBOUND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6309360" y="5166360"/>
            <a:ext cx="2606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4600" b="1" dirty="0">
                <a:solidFill>
                  <a:srgbClr val="9AC4D6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18</a:t>
            </a:r>
            <a:endParaRPr lang="en-US" sz="4600" dirty="0"/>
          </a:p>
        </p:txBody>
      </p:sp>
      <p:sp>
        <p:nvSpPr>
          <p:cNvPr id="12" name="Text 10"/>
          <p:cNvSpPr/>
          <p:nvPr/>
        </p:nvSpPr>
        <p:spPr>
          <a:xfrm>
            <a:off x="6309360" y="598932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200" spc="100" kern="0" dirty="0">
                <a:solidFill>
                  <a:srgbClr val="C9D9E2"/>
                </a:solidFill>
              </a:rPr>
              <a:t>SOUTHBOUND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9144000" y="5166360"/>
            <a:ext cx="2606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4600" b="1" dirty="0">
                <a:solidFill>
                  <a:srgbClr val="9AC4D6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409</a:t>
            </a:r>
            <a:endParaRPr lang="en-US" sz="4600" dirty="0"/>
          </a:p>
        </p:txBody>
      </p:sp>
      <p:sp>
        <p:nvSpPr>
          <p:cNvPr id="14" name="Text 12"/>
          <p:cNvSpPr/>
          <p:nvPr/>
        </p:nvSpPr>
        <p:spPr>
          <a:xfrm>
            <a:off x="9144000" y="598932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200" spc="100" kern="0" dirty="0">
                <a:solidFill>
                  <a:srgbClr val="C9D9E2"/>
                </a:solidFill>
              </a:rPr>
              <a:t>VESSELS IN JWCLA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58368" y="50292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i="1" dirty="0">
                <a:solidFill>
                  <a:srgbClr val="9FB6C4"/>
                </a:solidFill>
              </a:rPr>
              <a:t>Generated automatically from a single daily AIS position dump.  Crossing line drawn across the Perim/Mayyun narrows (~12.6° N).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1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485986" cy="868680"/>
          </a:xfrm>
          <a:prstGeom prst="rect">
            <a:avLst/>
          </a:prstGeom>
          <a:solidFill>
            <a:srgbClr val="1C7293"/>
          </a:solidFill>
          <a:ln/>
        </p:spPr>
      </p:sp>
      <p:sp>
        <p:nvSpPr>
          <p:cNvPr id="3" name="Shape 1"/>
          <p:cNvSpPr/>
          <p:nvPr/>
        </p:nvSpPr>
        <p:spPr>
          <a:xfrm flipV="1">
            <a:off x="9485986" y="0"/>
            <a:ext cx="868680" cy="868680"/>
          </a:xfrm>
          <a:prstGeom prst="rtTriangle">
            <a:avLst/>
          </a:prstGeom>
          <a:solidFill>
            <a:srgbClr val="1C729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0"/>
            <a:ext cx="8937346" cy="868680"/>
          </a:xfrm>
          <a:prstGeom prst="rect">
            <a:avLst/>
          </a:prstGeom>
          <a:noFill/>
          <a:ln/>
        </p:spPr>
        <p:txBody>
          <a:bodyPr wrap="none" rtlCol="0" anchor="ctr">
            <a:normAutofit/>
          </a:bodyPr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Vessel List — JWC Listed Area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182880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64748B"/>
                </a:solidFill>
              </a:rPr>
              <a:t>2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82880" y="6565392"/>
            <a:ext cx="6400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voyageexecution.com  ·  Bab el-Mandeb Transit Monitor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365760" y="1143000"/>
            <a:ext cx="6583680" cy="4937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sx="100000" sy="100000" kx="0" ky="0" algn="bl" rotWithShape="0" blurRad="88900" dist="25400" dir="8100000">
              <a:srgbClr val="000000">
                <a:alpha val="10000"/>
              </a:srgbClr>
            </a:outerShdw>
          </a:effectLst>
        </p:spPr>
      </p:sp>
      <p:graphicFrame>
        <p:nvGraphicFramePr>
          <p:cNvPr id="8" name="Chart 0" descr=""/>
          <p:cNvGraphicFramePr/>
          <p:nvPr/>
        </p:nvGraphicFramePr>
        <p:xfrm>
          <a:off x="548640" y="1325880"/>
          <a:ext cx="6217920" cy="457200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9" name="Shape 6"/>
          <p:cNvSpPr/>
          <p:nvPr/>
        </p:nvSpPr>
        <p:spPr>
          <a:xfrm>
            <a:off x="7178040" y="1143000"/>
            <a:ext cx="4617720" cy="4937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sx="100000" sy="100000" kx="0" ky="0" algn="bl" rotWithShape="0" blurRad="88900" dist="25400" dir="8100000">
              <a:srgbClr val="000000">
                <a:alpha val="10000"/>
              </a:srgbClr>
            </a:outerShdw>
          </a:effectLst>
        </p:spPr>
      </p:sp>
      <p:graphicFrame>
        <p:nvGraphicFramePr>
          <p:cNvPr id="10" name="Chart 1" descr=""/>
          <p:cNvGraphicFramePr/>
          <p:nvPr/>
        </p:nvGraphicFramePr>
        <p:xfrm>
          <a:off x="7315200" y="1417320"/>
          <a:ext cx="4343400" cy="448056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1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485986" cy="868680"/>
          </a:xfrm>
          <a:prstGeom prst="rect">
            <a:avLst/>
          </a:prstGeom>
          <a:solidFill>
            <a:srgbClr val="1C7293"/>
          </a:solidFill>
          <a:ln/>
        </p:spPr>
      </p:sp>
      <p:sp>
        <p:nvSpPr>
          <p:cNvPr id="3" name="Shape 1"/>
          <p:cNvSpPr/>
          <p:nvPr/>
        </p:nvSpPr>
        <p:spPr>
          <a:xfrm flipV="1">
            <a:off x="9485986" y="0"/>
            <a:ext cx="868680" cy="868680"/>
          </a:xfrm>
          <a:prstGeom prst="rtTriangle">
            <a:avLst/>
          </a:prstGeom>
          <a:solidFill>
            <a:srgbClr val="1C729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0"/>
            <a:ext cx="8937346" cy="868680"/>
          </a:xfrm>
          <a:prstGeom prst="rect">
            <a:avLst/>
          </a:prstGeom>
          <a:noFill/>
          <a:ln/>
        </p:spPr>
        <p:txBody>
          <a:bodyPr wrap="none" rtlCol="0" anchor="ctr">
            <a:normAutofit/>
          </a:bodyPr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Vessel List — 18° N to Bab el-Mandeb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182880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64748B"/>
                </a:solidFill>
              </a:rPr>
              <a:t>3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82880" y="6565392"/>
            <a:ext cx="6400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voyageexecution.com  ·  Bab el-Mandeb Transit Monitor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365760" y="1143000"/>
            <a:ext cx="6583680" cy="4937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sx="100000" sy="100000" kx="0" ky="0" algn="bl" rotWithShape="0" blurRad="88900" dist="25400" dir="8100000">
              <a:srgbClr val="000000">
                <a:alpha val="10000"/>
              </a:srgbClr>
            </a:outerShdw>
          </a:effectLst>
        </p:spPr>
      </p:sp>
      <p:graphicFrame>
        <p:nvGraphicFramePr>
          <p:cNvPr id="8" name="Chart 0" descr=""/>
          <p:cNvGraphicFramePr/>
          <p:nvPr/>
        </p:nvGraphicFramePr>
        <p:xfrm>
          <a:off x="548640" y="1325880"/>
          <a:ext cx="6217920" cy="457200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9" name="Shape 6"/>
          <p:cNvSpPr/>
          <p:nvPr/>
        </p:nvSpPr>
        <p:spPr>
          <a:xfrm>
            <a:off x="7178040" y="1143000"/>
            <a:ext cx="4617720" cy="4937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sx="100000" sy="100000" kx="0" ky="0" algn="bl" rotWithShape="0" blurRad="88900" dist="25400" dir="8100000">
              <a:srgbClr val="000000">
                <a:alpha val="10000"/>
              </a:srgbClr>
            </a:outerShdw>
          </a:effectLst>
        </p:spPr>
      </p:sp>
      <p:graphicFrame>
        <p:nvGraphicFramePr>
          <p:cNvPr id="10" name="Chart 1" descr=""/>
          <p:cNvGraphicFramePr/>
          <p:nvPr/>
        </p:nvGraphicFramePr>
        <p:xfrm>
          <a:off x="7315200" y="1417320"/>
          <a:ext cx="4343400" cy="448056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1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485986" cy="868680"/>
          </a:xfrm>
          <a:prstGeom prst="rect">
            <a:avLst/>
          </a:prstGeom>
          <a:solidFill>
            <a:srgbClr val="1C7293"/>
          </a:solidFill>
          <a:ln/>
        </p:spPr>
      </p:sp>
      <p:sp>
        <p:nvSpPr>
          <p:cNvPr id="3" name="Shape 1"/>
          <p:cNvSpPr/>
          <p:nvPr/>
        </p:nvSpPr>
        <p:spPr>
          <a:xfrm flipV="1">
            <a:off x="9485986" y="0"/>
            <a:ext cx="868680" cy="868680"/>
          </a:xfrm>
          <a:prstGeom prst="rtTriangle">
            <a:avLst/>
          </a:prstGeom>
          <a:solidFill>
            <a:srgbClr val="1C729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0"/>
            <a:ext cx="8937346" cy="868680"/>
          </a:xfrm>
          <a:prstGeom prst="rect">
            <a:avLst/>
          </a:prstGeom>
          <a:noFill/>
          <a:ln/>
        </p:spPr>
        <p:txBody>
          <a:bodyPr wrap="none" rtlCol="0" anchor="ctr">
            <a:normAutofit/>
          </a:bodyPr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Maersk Competitors — Activity Overview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182880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64748B"/>
                </a:solidFill>
              </a:rPr>
              <a:t>4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82880" y="6565392"/>
            <a:ext cx="6400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voyageexecution.com  ·  Bab el-Mandeb Transit Monitor</a:t>
            </a:r>
            <a:endParaRPr lang="en-US" sz="900" dirty="0"/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365760" y="1143000"/>
          <a:ext cx="11430000" cy="914400"/>
        </p:xfrm>
        <a:graphic>
          <a:graphicData uri="http://schemas.openxmlformats.org/drawingml/2006/table">
            <a:tbl>
              <a:tblPr/>
              <a:tblGrid>
                <a:gridCol w="2286000"/>
                <a:gridCol w="1078992"/>
                <a:gridCol w="1078992"/>
                <a:gridCol w="1078992"/>
                <a:gridCol w="1078992"/>
                <a:gridCol w="1051560"/>
                <a:gridCol w="1051560"/>
                <a:gridCol w="1051560"/>
                <a:gridCol w="1051560"/>
                <a:gridCol w="1051560"/>
              </a:tblGrid>
              <a:tr h="365760">
                <a:tc rowSpan="2"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Competition Overview</a:t>
                      </a:r>
                      <a:endParaRPr lang="en-US" sz="12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440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200" b="1" dirty="0">
                          <a:solidFill>
                            <a:srgbClr val="0B2440"/>
                          </a:solidFill>
                        </a:rPr>
                        <a:t>Routings</a:t>
                      </a:r>
                      <a:endParaRPr lang="en-US" sz="12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7EE"/>
                    </a:solidFill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  <a:tc gridSpan="5"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200" b="1" dirty="0">
                          <a:solidFill>
                            <a:srgbClr val="0B2440"/>
                          </a:solidFill>
                        </a:rPr>
                        <a:t>Port Calls</a:t>
                      </a:r>
                      <a:endParaRPr lang="en-US" sz="12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7EE"/>
                    </a:solidFill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365760">
                <a:tc vMerge="1">
                  <a:tcPr/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B2440"/>
                          </a:solidFill>
                        </a:rPr>
                        <a:t>BAM Crossings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5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B2440"/>
                          </a:solidFill>
                        </a:rPr>
                        <a:t>Red Sea Transits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5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B2440"/>
                          </a:solidFill>
                        </a:rPr>
                        <a:t>Strait of Hormuz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5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B2440"/>
                          </a:solidFill>
                        </a:rPr>
                        <a:t>Gulf of Aden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5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B2440"/>
                          </a:solidFill>
                        </a:rPr>
                        <a:t>Djibouti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5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B2440"/>
                          </a:solidFill>
                        </a:rPr>
                        <a:t>Berbera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5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B2440"/>
                          </a:solidFill>
                        </a:rPr>
                        <a:t>Salalah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5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B2440"/>
                          </a:solidFill>
                        </a:rPr>
                        <a:t>Jeddah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5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B2440"/>
                          </a:solidFill>
                        </a:rPr>
                        <a:t>Jeddah-KAP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5"/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</a:rPr>
                        <a:t>Maersk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1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EF3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FFFFFF"/>
                          </a:solidFill>
                        </a:rPr>
                        <a:t>2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440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FFFFFF"/>
                          </a:solidFill>
                        </a:rPr>
                        <a:t>1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440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</a:rPr>
                        <a:t>MSC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1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EF3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</a:rPr>
                        <a:t>CMA CGM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FFFFFF"/>
                          </a:solidFill>
                        </a:rPr>
                        <a:t>3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440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</a:rPr>
                        <a:t>Hapag-Lloyd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FFFFFF"/>
                          </a:solidFill>
                        </a:rPr>
                        <a:t>1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440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</a:rPr>
                        <a:t>COSCO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</a:rPr>
                        <a:t>Evergreen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</a:rPr>
                        <a:t>Ocean Network Express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</a:rPr>
                        <a:t>Wan Hai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1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EF3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1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EF3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FFFFFF"/>
                          </a:solidFill>
                        </a:rPr>
                        <a:t>1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440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</a:rPr>
                        <a:t>PIL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2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EF3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FFFFFF"/>
                          </a:solidFill>
                        </a:rPr>
                        <a:t>1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440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</a:rPr>
                        <a:t>Messina Line (MSC affiliation)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B6C2CC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dirty="0">
                          <a:solidFill>
                            <a:srgbClr val="8FA3B0"/>
                          </a:solidFill>
                        </a:rPr>
                        <a:t>0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EF1"/>
                    </a:solidFill>
                  </a:tcPr>
                </a:tc>
              </a:tr>
            </a:tbl>
          </a:graphicData>
        </a:graphic>
      </p:graphicFrame>
      <p:sp>
        <p:nvSpPr>
          <p:cNvPr id="8" name="Text 5"/>
          <p:cNvSpPr/>
          <p:nvPr/>
        </p:nvSpPr>
        <p:spPr>
          <a:xfrm>
            <a:off x="365760" y="6172200"/>
            <a:ext cx="11430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64748B"/>
                </a:solidFill>
              </a:rPr>
              <a:t>Routings are counted from gate crossings over the report window. Port Calls are geofenced — a vessel inside a port-anchorage zone counts as in that port. Operator matching is by vessel-name prefix.</a:t>
            </a:r>
            <a:endParaRPr lang="en-US" sz="9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1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485986" cy="868680"/>
          </a:xfrm>
          <a:prstGeom prst="rect">
            <a:avLst/>
          </a:prstGeom>
          <a:solidFill>
            <a:srgbClr val="1C7293"/>
          </a:solidFill>
          <a:ln/>
        </p:spPr>
      </p:sp>
      <p:sp>
        <p:nvSpPr>
          <p:cNvPr id="3" name="Shape 1"/>
          <p:cNvSpPr/>
          <p:nvPr/>
        </p:nvSpPr>
        <p:spPr>
          <a:xfrm flipV="1">
            <a:off x="9485986" y="0"/>
            <a:ext cx="868680" cy="868680"/>
          </a:xfrm>
          <a:prstGeom prst="rtTriangle">
            <a:avLst/>
          </a:prstGeom>
          <a:solidFill>
            <a:srgbClr val="1C729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0"/>
            <a:ext cx="8937346" cy="868680"/>
          </a:xfrm>
          <a:prstGeom prst="rect">
            <a:avLst/>
          </a:prstGeom>
          <a:noFill/>
          <a:ln/>
        </p:spPr>
        <p:txBody>
          <a:bodyPr wrap="none" rtlCol="0" anchor="ctr">
            <a:normAutofit/>
          </a:bodyPr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Vessels Observed Crossing Bab el-Mandeb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182880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64748B"/>
                </a:solidFill>
              </a:rPr>
              <a:t>5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82880" y="6565392"/>
            <a:ext cx="6400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voyageexecution.com  ·  Bab el-Mandeb Transit Monitor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365760" y="1143000"/>
            <a:ext cx="5486400" cy="4937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sx="100000" sy="100000" kx="0" ky="0" algn="bl" rotWithShape="0" blurRad="88900" dist="25400" dir="8100000">
              <a:srgbClr val="000000">
                <a:alpha val="10000"/>
              </a:srgbClr>
            </a:outerShdw>
          </a:effectLst>
        </p:spPr>
      </p:sp>
      <p:graphicFrame>
        <p:nvGraphicFramePr>
          <p:cNvPr id="8" name="Chart 0" descr=""/>
          <p:cNvGraphicFramePr/>
          <p:nvPr/>
        </p:nvGraphicFramePr>
        <p:xfrm>
          <a:off x="502920" y="1325880"/>
          <a:ext cx="5212080" cy="457200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9" name="Shape 6"/>
          <p:cNvSpPr/>
          <p:nvPr/>
        </p:nvSpPr>
        <p:spPr>
          <a:xfrm>
            <a:off x="6080760" y="1143000"/>
            <a:ext cx="5715000" cy="4937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sx="100000" sy="100000" kx="0" ky="0" algn="bl" rotWithShape="0" blurRad="88900" dist="25400" dir="8100000">
              <a:srgbClr val="000000">
                <a:alpha val="10000"/>
              </a:srgbClr>
            </a:outerShdw>
          </a:effectLst>
        </p:spPr>
      </p:sp>
      <p:sp>
        <p:nvSpPr>
          <p:cNvPr id="10" name="Text 7"/>
          <p:cNvSpPr/>
          <p:nvPr/>
        </p:nvSpPr>
        <p:spPr>
          <a:xfrm>
            <a:off x="6263640" y="1280160"/>
            <a:ext cx="53492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1C729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Latest snapshot · 28 Jun 2026 07:10 UTC Crossings</a:t>
            </a:r>
            <a:endParaRPr lang="en-US" sz="16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263640" y="1783080"/>
          <a:ext cx="5349240" cy="914400"/>
        </p:xfrm>
        <a:graphic>
          <a:graphicData uri="http://schemas.openxmlformats.org/drawingml/2006/table">
            <a:tbl>
              <a:tblPr/>
              <a:tblGrid>
                <a:gridCol w="2788920"/>
                <a:gridCol w="640080"/>
                <a:gridCol w="868680"/>
                <a:gridCol w="1051560"/>
              </a:tblGrid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Vessel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440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Dir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440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Date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440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Type</a:t>
                      </a:r>
                      <a:endParaRPr lang="en-US" sz="11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440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MAYAR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F8B8D"/>
                          </a:solidFill>
                        </a:rPr>
                        <a:t>NB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Other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SOUL MERCY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F8B8D"/>
                          </a:solidFill>
                        </a:rPr>
                        <a:t>NB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Bulk Carrier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RODOS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B2440"/>
                          </a:solidFill>
                        </a:rPr>
                        <a:t>SB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Tanker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VEGUETA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F8B8D"/>
                          </a:solidFill>
                        </a:rPr>
                        <a:t>NB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Tanker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BIDBID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F8B8D"/>
                          </a:solidFill>
                        </a:rPr>
                        <a:t>NB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Tanker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HJ SINGAPORE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F8B8D"/>
                          </a:solidFill>
                        </a:rPr>
                        <a:t>NB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Bulk Carrier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STAR BLESSING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F8B8D"/>
                          </a:solidFill>
                        </a:rPr>
                        <a:t>NB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Container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NAVAL AUXILIARY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B2440"/>
                          </a:solidFill>
                        </a:rPr>
                        <a:t>SB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Other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AROSA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F8B8D"/>
                          </a:solidFill>
                        </a:rPr>
                        <a:t>NB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Bulk Carrier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INDRI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F8B8D"/>
                          </a:solidFill>
                        </a:rPr>
                        <a:t>NB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Tanker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MATARI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F8B8D"/>
                          </a:solidFill>
                        </a:rPr>
                        <a:t>NB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Tanker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MJ MAYA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B2440"/>
                          </a:solidFill>
                        </a:rPr>
                        <a:t>SB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Bulk Carrier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6"/>
                    </a:solidFill>
                  </a:tcPr>
                </a:tc>
              </a:tr>
              <a:tr h="301752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SUPER BAYERN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b="1" dirty="0">
                          <a:solidFill>
                            <a:srgbClr val="0F8B8D"/>
                          </a:solidFill>
                        </a:rPr>
                        <a:t>NB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000" dirty="0">
                          <a:solidFill>
                            <a:srgbClr val="64748B"/>
                          </a:solidFill>
                        </a:rPr>
                        <a:t>06-28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Bulk Carrier</a:t>
                      </a:r>
                      <a:endParaRPr lang="en-US" sz="1000" dirty="0"/>
                    </a:p>
                  </a:txBody>
                  <a:tcPr marL="91440" marR="91440" marT="45720" marB="45720" anchor="ctr">
                    <a:lnL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7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2" name="Text 8"/>
          <p:cNvSpPr/>
          <p:nvPr/>
        </p:nvSpPr>
        <p:spPr>
          <a:xfrm>
            <a:off x="6263640" y="5806440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64748B"/>
                </a:solidFill>
              </a:rPr>
              <a:t>+ 28 more (see HTML dashboard / data export)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1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485986" cy="868680"/>
          </a:xfrm>
          <a:prstGeom prst="rect">
            <a:avLst/>
          </a:prstGeom>
          <a:solidFill>
            <a:srgbClr val="1C7293"/>
          </a:solidFill>
          <a:ln/>
        </p:spPr>
      </p:sp>
      <p:sp>
        <p:nvSpPr>
          <p:cNvPr id="3" name="Shape 1"/>
          <p:cNvSpPr/>
          <p:nvPr/>
        </p:nvSpPr>
        <p:spPr>
          <a:xfrm flipV="1">
            <a:off x="9485986" y="0"/>
            <a:ext cx="868680" cy="868680"/>
          </a:xfrm>
          <a:prstGeom prst="rtTriangle">
            <a:avLst/>
          </a:prstGeom>
          <a:solidFill>
            <a:srgbClr val="1C729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0"/>
            <a:ext cx="8937346" cy="868680"/>
          </a:xfrm>
          <a:prstGeom prst="rect">
            <a:avLst/>
          </a:prstGeom>
          <a:noFill/>
          <a:ln/>
        </p:spPr>
        <p:txBody>
          <a:bodyPr wrap="none" rtlCol="0" anchor="ctr">
            <a:normAutofit/>
          </a:bodyPr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CMA CGM — observed crossing Bab el-Mandeb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182880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64748B"/>
                </a:solidFill>
              </a:rPr>
              <a:t>6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82880" y="6565392"/>
            <a:ext cx="6400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voyageexecution.com  ·  Bab el-Mandeb Transit Monitor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365760" y="1143000"/>
            <a:ext cx="5852160" cy="4937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sx="100000" sy="100000" kx="0" ky="0" algn="bl" rotWithShape="0" blurRad="88900" dist="25400" dir="8100000">
              <a:srgbClr val="000000">
                <a:alpha val="10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548640" y="1280160"/>
            <a:ext cx="54864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C729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latest snapshot · 28 jun 2026 07:10 utc BEM crossings — CMA CGM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48640" y="17373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0F8B8D"/>
                </a:solidFill>
              </a:rPr>
              <a:t>0</a:t>
            </a:r>
            <a:pPr indent="0" marL="0">
              <a:buNone/>
            </a:pPr>
            <a:r>
              <a:rPr lang="en-US" sz="1300" dirty="0">
                <a:solidFill>
                  <a:srgbClr val="64748B"/>
                </a:solidFill>
              </a:rPr>
              <a:t>  NB</a:t>
            </a:r>
            <a:endParaRPr lang="en-US" sz="2600" dirty="0"/>
          </a:p>
        </p:txBody>
      </p:sp>
      <p:sp>
        <p:nvSpPr>
          <p:cNvPr id="10" name="Text 8"/>
          <p:cNvSpPr/>
          <p:nvPr/>
        </p:nvSpPr>
        <p:spPr>
          <a:xfrm>
            <a:off x="3200400" y="17373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0B2440"/>
                </a:solidFill>
              </a:rPr>
              <a:t>0</a:t>
            </a:r>
            <a:pPr indent="0" marL="0">
              <a:buNone/>
            </a:pPr>
            <a:r>
              <a:rPr lang="en-US" sz="1300" dirty="0">
                <a:solidFill>
                  <a:srgbClr val="64748B"/>
                </a:solidFill>
              </a:rPr>
              <a:t>  SB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548640" y="2377440"/>
            <a:ext cx="5486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i="1" dirty="0">
                <a:solidFill>
                  <a:srgbClr val="64748B"/>
                </a:solidFill>
              </a:rPr>
              <a:t>No CMA CGM BEM crossings detected in this window.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6355080" y="1143000"/>
            <a:ext cx="5440680" cy="4937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sx="100000" sy="100000" kx="0" ky="0" algn="bl" rotWithShape="0" blurRad="88900" dist="25400" dir="8100000">
              <a:srgbClr val="000000">
                <a:alpha val="10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6492240" y="1371600"/>
            <a:ext cx="5120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C7293"/>
                </a:solidFill>
              </a:rPr>
              <a:t>Service Breakdown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6492240" y="2194560"/>
            <a:ext cx="512064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i="1" dirty="0">
                <a:solidFill>
                  <a:srgbClr val="64748B"/>
                </a:solidFill>
              </a:rPr>
              <a:t>Service strings (BEX2, REX2, MEX, OCR…) are not present in the AIS daily dump.</a:t>
            </a:r>
            <a:endParaRPr lang="en-US" sz="1200" dirty="0"/>
          </a:p>
          <a:p>
            <a:pPr indent="0" marL="0">
              <a:buNone/>
            </a:pPr>
            <a:endParaRPr lang="en-US" sz="1200" dirty="0"/>
          </a:p>
          <a:p>
            <a:pPr indent="0" marL="0">
              <a:buNone/>
            </a:pPr>
            <a:r>
              <a:rPr lang="en-US" sz="1200" i="1" dirty="0">
                <a:solidFill>
                  <a:srgbClr val="64748B"/>
                </a:solidFill>
              </a:rPr>
              <a:t>Drop a services.json (IMO → service string) next to the database and this chart populates automatically on the next run.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1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485986" cy="868680"/>
          </a:xfrm>
          <a:prstGeom prst="rect">
            <a:avLst/>
          </a:prstGeom>
          <a:solidFill>
            <a:srgbClr val="1C7293"/>
          </a:solidFill>
          <a:ln/>
        </p:spPr>
      </p:sp>
      <p:sp>
        <p:nvSpPr>
          <p:cNvPr id="3" name="Shape 1"/>
          <p:cNvSpPr/>
          <p:nvPr/>
        </p:nvSpPr>
        <p:spPr>
          <a:xfrm flipV="1">
            <a:off x="9485986" y="0"/>
            <a:ext cx="868680" cy="868680"/>
          </a:xfrm>
          <a:prstGeom prst="rtTriangle">
            <a:avLst/>
          </a:prstGeom>
          <a:solidFill>
            <a:srgbClr val="1C7293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0"/>
            <a:ext cx="8937346" cy="868680"/>
          </a:xfrm>
          <a:prstGeom prst="rect">
            <a:avLst/>
          </a:prstGeom>
          <a:noFill/>
          <a:ln/>
        </p:spPr>
        <p:txBody>
          <a:bodyPr wrap="none" rtlCol="0" anchor="ctr">
            <a:normAutofit/>
          </a:bodyPr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Vessels Crossing the Suez Gate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182880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64748B"/>
                </a:solidFill>
              </a:rPr>
              <a:t>7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82880" y="6565392"/>
            <a:ext cx="6400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voyageexecution.com  ·  Bab el-Mandeb Transit Monitor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365760" y="1143000"/>
            <a:ext cx="5852160" cy="4937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sx="100000" sy="100000" kx="0" ky="0" algn="bl" rotWithShape="0" blurRad="88900" dist="25400" dir="8100000">
              <a:srgbClr val="000000">
                <a:alpha val="10000"/>
              </a:srgbClr>
            </a:outerShdw>
          </a:effectLst>
        </p:spPr>
      </p:sp>
      <p:graphicFrame>
        <p:nvGraphicFramePr>
          <p:cNvPr id="8" name="Chart 0" descr=""/>
          <p:cNvGraphicFramePr/>
          <p:nvPr/>
        </p:nvGraphicFramePr>
        <p:xfrm>
          <a:off x="502920" y="1325880"/>
          <a:ext cx="5577840" cy="457200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9" name="Shape 6"/>
          <p:cNvSpPr/>
          <p:nvPr/>
        </p:nvSpPr>
        <p:spPr>
          <a:xfrm>
            <a:off x="6355080" y="1143000"/>
            <a:ext cx="5440680" cy="4937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sx="100000" sy="100000" kx="0" ky="0" algn="bl" rotWithShape="0" blurRad="88900" dist="25400" dir="8100000">
              <a:srgbClr val="000000">
                <a:alpha val="10000"/>
              </a:srgbClr>
            </a:outerShdw>
          </a:effectLst>
        </p:spPr>
      </p:sp>
      <p:sp>
        <p:nvSpPr>
          <p:cNvPr id="10" name="Text 7"/>
          <p:cNvSpPr/>
          <p:nvPr/>
        </p:nvSpPr>
        <p:spPr>
          <a:xfrm>
            <a:off x="6492240" y="2377440"/>
            <a:ext cx="5120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i="1" dirty="0">
                <a:solidFill>
                  <a:srgbClr val="64748B"/>
                </a:solidFill>
              </a:rPr>
              <a:t>No Suez gate crossings detected in this window.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365760" y="6172200"/>
            <a:ext cx="11430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64748B"/>
                </a:solidFill>
              </a:rPr>
              <a:t>Note — crossing the Suez gate does not by itself confirm a Bab el-Mandeb transit; the two gates are tracked independently. Suez is a low-confidence gate (canal lies north of most AIS coverage in this dump).</a:t>
            </a:r>
            <a:endParaRPr lang="en-US" sz="9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Bab el-Mandeb Transit Monitor</dc:title>
  <dc:subject>PptxGenJS Presentation</dc:subject>
  <dc:creator>voyageexecution.com</dc:creator>
  <cp:lastModifiedBy>voyageexecution.com</cp:lastModifiedBy>
  <cp:revision>1</cp:revision>
  <dcterms:created xsi:type="dcterms:W3CDTF">2026-06-28T08:49:22Z</dcterms:created>
  <dcterms:modified xsi:type="dcterms:W3CDTF">2026-06-28T08:49:22Z</dcterms:modified>
</cp:coreProperties>
</file>