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5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6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Sheet1!$A$2:$A$37</c:f>
              <c:multiLvlStrCache>
                <c:ptCount val="36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  <c:pt idx="28">
                    <c:v>19-06-2026</c:v>
                  </c:pt>
                  <c:pt idx="29">
                    <c:v>20-06-2026</c:v>
                  </c:pt>
                  <c:pt idx="30">
                    <c:v>22-06-2026</c:v>
                  </c:pt>
                  <c:pt idx="31">
                    <c:v>23-06-2026</c:v>
                  </c:pt>
                  <c:pt idx="32">
                    <c:v>24-06-2026</c:v>
                  </c:pt>
                  <c:pt idx="33">
                    <c:v>25-06-2026</c:v>
                  </c:pt>
                  <c:pt idx="34">
                    <c:v>26-06-2026</c:v>
                  </c:pt>
                  <c:pt idx="35">
                    <c:v>27-06-2026</c:v>
                  </c:pt>
                </c:lvl>
              </c:multiLvlStrCache>
            </c:multiLvlStr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387</c:v>
                </c:pt>
                <c:pt idx="1">
                  <c:v>385</c:v>
                </c:pt>
                <c:pt idx="2">
                  <c:v>374</c:v>
                </c:pt>
                <c:pt idx="3">
                  <c:v>400</c:v>
                </c:pt>
                <c:pt idx="4">
                  <c:v>394</c:v>
                </c:pt>
                <c:pt idx="5">
                  <c:v>391</c:v>
                </c:pt>
                <c:pt idx="6">
                  <c:v>400</c:v>
                </c:pt>
                <c:pt idx="7">
                  <c:v>414</c:v>
                </c:pt>
                <c:pt idx="8">
                  <c:v>405</c:v>
                </c:pt>
                <c:pt idx="9">
                  <c:v>412</c:v>
                </c:pt>
                <c:pt idx="10">
                  <c:v>406</c:v>
                </c:pt>
                <c:pt idx="11">
                  <c:v>415</c:v>
                </c:pt>
                <c:pt idx="12">
                  <c:v>411</c:v>
                </c:pt>
                <c:pt idx="13">
                  <c:v>407</c:v>
                </c:pt>
                <c:pt idx="14">
                  <c:v>400</c:v>
                </c:pt>
                <c:pt idx="15">
                  <c:v>397</c:v>
                </c:pt>
                <c:pt idx="16">
                  <c:v>398</c:v>
                </c:pt>
                <c:pt idx="17">
                  <c:v>402</c:v>
                </c:pt>
                <c:pt idx="18">
                  <c:v>416</c:v>
                </c:pt>
                <c:pt idx="19">
                  <c:v>407</c:v>
                </c:pt>
                <c:pt idx="20">
                  <c:v>436</c:v>
                </c:pt>
                <c:pt idx="21">
                  <c:v>424</c:v>
                </c:pt>
                <c:pt idx="22">
                  <c:v>411</c:v>
                </c:pt>
                <c:pt idx="23">
                  <c:v>409</c:v>
                </c:pt>
                <c:pt idx="24">
                  <c:v>415</c:v>
                </c:pt>
                <c:pt idx="25">
                  <c:v>406</c:v>
                </c:pt>
                <c:pt idx="26">
                  <c:v>416</c:v>
                </c:pt>
                <c:pt idx="27">
                  <c:v>418</c:v>
                </c:pt>
                <c:pt idx="28">
                  <c:v>407</c:v>
                </c:pt>
                <c:pt idx="29">
                  <c:v>420</c:v>
                </c:pt>
                <c:pt idx="30">
                  <c:v>400</c:v>
                </c:pt>
                <c:pt idx="31">
                  <c:v>411</c:v>
                </c:pt>
                <c:pt idx="32">
                  <c:v>423</c:v>
                </c:pt>
                <c:pt idx="33">
                  <c:v>439</c:v>
                </c:pt>
                <c:pt idx="34">
                  <c:v>450</c:v>
                </c:pt>
                <c:pt idx="35">
                  <c:v>416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Pt>
            <c:idx val="6"/>
            <c:bubble3D val="0"/>
            <c:spPr>
              <a:solidFill>
                <a:srgbClr val="5B7553"/>
              </a:solidFill>
              <a:effectLst/>
            </c:spPr>
          </c:dPt>
          <c:dPt>
            <c:idx val="7"/>
            <c:bubble3D val="0"/>
            <c:spPr>
              <a:solidFill>
                <a:srgbClr val="6B728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Other</c:v>
                </c:pt>
                <c:pt idx="1">
                  <c:v>Tanker</c:v>
                </c:pt>
                <c:pt idx="2">
                  <c:v>Bulk Carrier</c:v>
                </c:pt>
                <c:pt idx="3">
                  <c:v>Tug</c:v>
                </c:pt>
                <c:pt idx="4">
                  <c:v>Container</c:v>
                </c:pt>
                <c:pt idx="5">
                  <c:v>Naval</c:v>
                </c:pt>
                <c:pt idx="6">
                  <c:v>Fishing</c:v>
                </c:pt>
                <c:pt idx="7">
                  <c:v>Ro-Ro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116</c:v>
                </c:pt>
                <c:pt idx="1">
                  <c:v>108</c:v>
                </c:pt>
                <c:pt idx="2">
                  <c:v>119</c:v>
                </c:pt>
                <c:pt idx="3">
                  <c:v>20</c:v>
                </c:pt>
                <c:pt idx="4">
                  <c:v>38</c:v>
                </c:pt>
                <c:pt idx="5">
                  <c:v>1</c:v>
                </c:pt>
                <c:pt idx="6">
                  <c:v>2</c:v>
                </c:pt>
                <c:pt idx="7">
                  <c:v>12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 of Vessels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Sheet1!$A$2:$A$37</c:f>
              <c:multiLvlStrCache>
                <c:ptCount val="36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27-05-2026</c:v>
                  </c:pt>
                  <c:pt idx="8">
                    <c:v>28-05-2026</c:v>
                  </c:pt>
                  <c:pt idx="9">
                    <c:v>29-05-2026</c:v>
                  </c:pt>
                  <c:pt idx="10">
                    <c:v>01-06-2026</c:v>
                  </c:pt>
                  <c:pt idx="11">
                    <c:v>02-06-2026</c:v>
                  </c:pt>
                  <c:pt idx="12">
                    <c:v>03-06-2026</c:v>
                  </c:pt>
                  <c:pt idx="13">
                    <c:v>04-06-2026</c:v>
                  </c:pt>
                  <c:pt idx="14">
                    <c:v>05-06-2026</c:v>
                  </c:pt>
                  <c:pt idx="15">
                    <c:v>06-06-2026</c:v>
                  </c:pt>
                  <c:pt idx="16">
                    <c:v>07-06-2026</c:v>
                  </c:pt>
                  <c:pt idx="17">
                    <c:v>08-06-2026</c:v>
                  </c:pt>
                  <c:pt idx="18">
                    <c:v>09-06-2026</c:v>
                  </c:pt>
                  <c:pt idx="19">
                    <c:v>10-06-2026</c:v>
                  </c:pt>
                  <c:pt idx="20">
                    <c:v>11-06-2026</c:v>
                  </c:pt>
                  <c:pt idx="21">
                    <c:v>12-06-2026</c:v>
                  </c:pt>
                  <c:pt idx="22">
                    <c:v>13-06-2026</c:v>
                  </c:pt>
                  <c:pt idx="23">
                    <c:v>14-06-2026</c:v>
                  </c:pt>
                  <c:pt idx="24">
                    <c:v>15-06-2026</c:v>
                  </c:pt>
                  <c:pt idx="25">
                    <c:v>16-06-2026</c:v>
                  </c:pt>
                  <c:pt idx="26">
                    <c:v>17-06-2026</c:v>
                  </c:pt>
                  <c:pt idx="27">
                    <c:v>18-06-2026</c:v>
                  </c:pt>
                  <c:pt idx="28">
                    <c:v>19-06-2026</c:v>
                  </c:pt>
                  <c:pt idx="29">
                    <c:v>20-06-2026</c:v>
                  </c:pt>
                  <c:pt idx="30">
                    <c:v>22-06-2026</c:v>
                  </c:pt>
                  <c:pt idx="31">
                    <c:v>23-06-2026</c:v>
                  </c:pt>
                  <c:pt idx="32">
                    <c:v>24-06-2026</c:v>
                  </c:pt>
                  <c:pt idx="33">
                    <c:v>25-06-2026</c:v>
                  </c:pt>
                  <c:pt idx="34">
                    <c:v>26-06-2026</c:v>
                  </c:pt>
                  <c:pt idx="35">
                    <c:v>27-06-2026</c:v>
                  </c:pt>
                </c:lvl>
              </c:multiLvlStrCache>
            </c:multiLvlStrRef>
          </c:cat>
          <c:val>
            <c:numRef>
              <c:f>Sheet1!$B$2:$B$37</c:f>
              <c:numCache>
                <c:formatCode>General</c:formatCode>
                <c:ptCount val="36"/>
                <c:pt idx="0">
                  <c:v>138</c:v>
                </c:pt>
                <c:pt idx="1">
                  <c:v>135</c:v>
                </c:pt>
                <c:pt idx="2">
                  <c:v>125</c:v>
                </c:pt>
                <c:pt idx="3">
                  <c:v>138</c:v>
                </c:pt>
                <c:pt idx="4">
                  <c:v>141</c:v>
                </c:pt>
                <c:pt idx="5">
                  <c:v>134</c:v>
                </c:pt>
                <c:pt idx="6">
                  <c:v>133</c:v>
                </c:pt>
                <c:pt idx="7">
                  <c:v>149</c:v>
                </c:pt>
                <c:pt idx="8">
                  <c:v>140</c:v>
                </c:pt>
                <c:pt idx="9">
                  <c:v>140</c:v>
                </c:pt>
                <c:pt idx="10">
                  <c:v>138</c:v>
                </c:pt>
                <c:pt idx="11">
                  <c:v>156</c:v>
                </c:pt>
                <c:pt idx="12">
                  <c:v>140</c:v>
                </c:pt>
                <c:pt idx="13">
                  <c:v>134</c:v>
                </c:pt>
                <c:pt idx="14">
                  <c:v>140</c:v>
                </c:pt>
                <c:pt idx="15">
                  <c:v>142</c:v>
                </c:pt>
                <c:pt idx="16">
                  <c:v>124</c:v>
                </c:pt>
                <c:pt idx="17">
                  <c:v>129</c:v>
                </c:pt>
                <c:pt idx="18">
                  <c:v>134</c:v>
                </c:pt>
                <c:pt idx="19">
                  <c:v>124</c:v>
                </c:pt>
                <c:pt idx="20">
                  <c:v>139</c:v>
                </c:pt>
                <c:pt idx="21">
                  <c:v>147</c:v>
                </c:pt>
                <c:pt idx="22">
                  <c:v>159</c:v>
                </c:pt>
                <c:pt idx="23">
                  <c:v>158</c:v>
                </c:pt>
                <c:pt idx="24">
                  <c:v>141</c:v>
                </c:pt>
                <c:pt idx="25">
                  <c:v>126</c:v>
                </c:pt>
                <c:pt idx="26">
                  <c:v>165</c:v>
                </c:pt>
                <c:pt idx="27">
                  <c:v>163</c:v>
                </c:pt>
                <c:pt idx="28">
                  <c:v>151</c:v>
                </c:pt>
                <c:pt idx="29">
                  <c:v>149</c:v>
                </c:pt>
                <c:pt idx="30">
                  <c:v>135</c:v>
                </c:pt>
                <c:pt idx="31">
                  <c:v>137</c:v>
                </c:pt>
                <c:pt idx="32">
                  <c:v>141</c:v>
                </c:pt>
                <c:pt idx="33">
                  <c:v>147</c:v>
                </c:pt>
                <c:pt idx="34">
                  <c:v>148</c:v>
                </c:pt>
                <c:pt idx="35">
                  <c:v>136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6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600" b="0" i="0" u="none" strike="noStrike">
                <a:solidFill>
                  <a:srgbClr val="1E293B"/>
                </a:solidFill>
                <a:latin typeface="Arial"/>
              </a:rPr>
              <a:t>Count of Vessel — Category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Pt>
            <c:idx val="1"/>
            <c:bubble3D val="0"/>
            <c:spPr>
              <a:solidFill>
                <a:srgbClr val="0B2440"/>
              </a:solidFill>
              <a:effectLst/>
            </c:spPr>
          </c:dPt>
          <c:dPt>
            <c:idx val="2"/>
            <c:bubble3D val="0"/>
            <c:spPr>
              <a:solidFill>
                <a:srgbClr val="9AC4D6"/>
              </a:solidFill>
              <a:effectLst/>
            </c:spPr>
          </c:dPt>
          <c:dPt>
            <c:idx val="3"/>
            <c:bubble3D val="0"/>
            <c:spPr>
              <a:solidFill>
                <a:srgbClr val="C44E4E"/>
              </a:solidFill>
              <a:effectLst/>
            </c:spPr>
          </c:dPt>
          <c:dPt>
            <c:idx val="4"/>
            <c:bubble3D val="0"/>
            <c:spPr>
              <a:solidFill>
                <a:srgbClr val="0F8B8D"/>
              </a:solidFill>
              <a:effectLst/>
            </c:spPr>
          </c:dPt>
          <c:dPt>
            <c:idx val="5"/>
            <c:bubble3D val="0"/>
            <c:spPr>
              <a:solidFill>
                <a:srgbClr val="E0A458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numFmt formatCode="General" sourceLinked="0"/>
              <c:spPr/>
              <c:txPr>
                <a:bodyPr/>
                <a:lstStyle/>
                <a:p>
                  <a:pPr>
                    <a:defRPr sz="9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Tanker</c:v>
                </c:pt>
                <c:pt idx="1">
                  <c:v>Bulk Carrier</c:v>
                </c:pt>
                <c:pt idx="2">
                  <c:v>Ro-Ro</c:v>
                </c:pt>
                <c:pt idx="3">
                  <c:v>Other</c:v>
                </c:pt>
                <c:pt idx="4">
                  <c:v>Container</c:v>
                </c:pt>
                <c:pt idx="5">
                  <c:v>Tug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33</c:v>
                </c:pt>
                <c:pt idx="1">
                  <c:v>38</c:v>
                </c:pt>
                <c:pt idx="2">
                  <c:v>4</c:v>
                </c:pt>
                <c:pt idx="3">
                  <c:v>40</c:v>
                </c:pt>
                <c:pt idx="4">
                  <c:v>10</c:v>
                </c:pt>
                <c:pt idx="5">
                  <c:v>11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BEM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(→ Red Sea)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Sheet1!$A$2:$A$36</c:f>
              <c:multiLvlStrCache>
                <c:ptCount val="3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  <c:pt idx="31">
                    <c:v>24-06-2026</c:v>
                  </c:pt>
                  <c:pt idx="32">
                    <c:v>25-06-2026</c:v>
                  </c:pt>
                  <c:pt idx="33">
                    <c:v>26-06-2026</c:v>
                  </c:pt>
                  <c:pt idx="34">
                    <c:v>27-06-2026</c:v>
                  </c:pt>
                </c:lvl>
              </c:multiLvlStrCache>
            </c:multiLvlStrRef>
          </c:cat>
          <c:val>
            <c:numRef>
              <c:f>Sheet1!$B$2:$B$36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34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(→ Gulf of Aden)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Sheet1!$A$2:$A$36</c:f>
              <c:multiLvlStrCache>
                <c:ptCount val="3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  <c:pt idx="31">
                    <c:v>24-06-2026</c:v>
                  </c:pt>
                  <c:pt idx="32">
                    <c:v>25-06-2026</c:v>
                  </c:pt>
                  <c:pt idx="33">
                    <c:v>26-06-2026</c:v>
                  </c:pt>
                  <c:pt idx="34">
                    <c:v>27-06-2026</c:v>
                  </c:pt>
                </c:lvl>
              </c:multiLvlStrCache>
            </c:multiLvlStrRef>
          </c:cat>
          <c:val>
            <c:numRef>
              <c:f>Sheet1!$C$2:$C$36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22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Service breakdown (this window)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Crossings</c:v>
                </c:pt>
              </c:strCache>
            </c:strRef>
          </c:tx>
          <c:spPr>
            <a:solidFill>
              <a:srgbClr val="1C7293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E293B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BEX2</c:v>
                  </c:pt>
                  <c:pt idx="1">
                    <c:v>MEX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E293B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in val="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gate crossings by day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NB (canal-bound)</c:v>
                </c:pt>
              </c:strCache>
            </c:strRef>
          </c:tx>
          <c:spPr>
            <a:solidFill>
              <a:srgbClr val="2BB3C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Sheet1!$A$2:$A$36</c:f>
              <c:multiLvlStrCache>
                <c:ptCount val="3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  <c:pt idx="31">
                    <c:v>24-06-2026</c:v>
                  </c:pt>
                  <c:pt idx="32">
                    <c:v>25-06-2026</c:v>
                  </c:pt>
                  <c:pt idx="33">
                    <c:v>26-06-2026</c:v>
                  </c:pt>
                  <c:pt idx="34">
                    <c:v>27-06-2026</c:v>
                  </c:pt>
                </c:lvl>
              </c:multiLvlStrCache>
            </c:multiLvlStrRef>
          </c:cat>
          <c:val>
            <c:numRef>
              <c:f>Sheet1!$B$2:$B$36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 (Red Sea-bound)</c:v>
                </c:pt>
              </c:strCache>
            </c:strRef>
          </c:tx>
          <c:spPr>
            <a:solidFill>
              <a:srgbClr val="0B244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Sheet1!$A$2:$A$36</c:f>
              <c:multiLvlStrCache>
                <c:ptCount val="35"/>
                <c:lvl>
                  <c:pt idx="0">
                    <c:v>21-05-2026</c:v>
                  </c:pt>
                  <c:pt idx="1">
                    <c:v>22-05-2026</c:v>
                  </c:pt>
                  <c:pt idx="2">
                    <c:v>23-05-2026</c:v>
                  </c:pt>
                  <c:pt idx="3">
                    <c:v>24-05-2026</c:v>
                  </c:pt>
                  <c:pt idx="4">
                    <c:v>25-05-2026</c:v>
                  </c:pt>
                  <c:pt idx="5">
                    <c:v>26-05-2026</c:v>
                  </c:pt>
                  <c:pt idx="6">
                    <c:v>27-05-2026</c:v>
                  </c:pt>
                  <c:pt idx="7">
                    <c:v>28-05-2026</c:v>
                  </c:pt>
                  <c:pt idx="8">
                    <c:v>29-05-2026</c:v>
                  </c:pt>
                  <c:pt idx="9">
                    <c:v>01-06-2026</c:v>
                  </c:pt>
                  <c:pt idx="10">
                    <c:v>02-06-2026</c:v>
                  </c:pt>
                  <c:pt idx="11">
                    <c:v>03-06-2026</c:v>
                  </c:pt>
                  <c:pt idx="12">
                    <c:v>04-06-2026</c:v>
                  </c:pt>
                  <c:pt idx="13">
                    <c:v>05-06-2026</c:v>
                  </c:pt>
                  <c:pt idx="14">
                    <c:v>06-06-2026</c:v>
                  </c:pt>
                  <c:pt idx="15">
                    <c:v>07-06-2026</c:v>
                  </c:pt>
                  <c:pt idx="16">
                    <c:v>08-06-2026</c:v>
                  </c:pt>
                  <c:pt idx="17">
                    <c:v>09-06-2026</c:v>
                  </c:pt>
                  <c:pt idx="18">
                    <c:v>10-06-2026</c:v>
                  </c:pt>
                  <c:pt idx="19">
                    <c:v>11-06-2026</c:v>
                  </c:pt>
                  <c:pt idx="20">
                    <c:v>12-06-2026</c:v>
                  </c:pt>
                  <c:pt idx="21">
                    <c:v>13-06-2026</c:v>
                  </c:pt>
                  <c:pt idx="22">
                    <c:v>14-06-2026</c:v>
                  </c:pt>
                  <c:pt idx="23">
                    <c:v>15-06-2026</c:v>
                  </c:pt>
                  <c:pt idx="24">
                    <c:v>16-06-2026</c:v>
                  </c:pt>
                  <c:pt idx="25">
                    <c:v>17-06-2026</c:v>
                  </c:pt>
                  <c:pt idx="26">
                    <c:v>18-06-2026</c:v>
                  </c:pt>
                  <c:pt idx="27">
                    <c:v>19-06-2026</c:v>
                  </c:pt>
                  <c:pt idx="28">
                    <c:v>20-06-2026</c:v>
                  </c:pt>
                  <c:pt idx="29">
                    <c:v>22-06-2026</c:v>
                  </c:pt>
                  <c:pt idx="30">
                    <c:v>23-06-2026</c:v>
                  </c:pt>
                  <c:pt idx="31">
                    <c:v>24-06-2026</c:v>
                  </c:pt>
                  <c:pt idx="32">
                    <c:v>25-06-2026</c:v>
                  </c:pt>
                  <c:pt idx="33">
                    <c:v>26-06-2026</c:v>
                  </c:pt>
                  <c:pt idx="34">
                    <c:v>27-06-2026</c:v>
                  </c:pt>
                </c:lvl>
              </c:multiLvlStrCache>
            </c:multiLvlStrRef>
          </c:cat>
          <c:val>
            <c:numRef>
              <c:f>Sheet1!$C$2:$C$36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 rot="2700000"/>
          <a:lstStyle/>
          <a:p>
            <a:pPr>
              <a:defRPr sz="8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500" b="0" i="0" u="none" strike="noStrike">
                <a:solidFill>
                  <a:srgbClr val="1E293B"/>
                </a:solidFill>
                <a:latin typeface="Arial"/>
              </a:defRPr>
            </a:pPr>
            <a:r>
              <a:rPr sz="1500" b="0" i="0" u="none" strike="noStrike">
                <a:solidFill>
                  <a:srgbClr val="1E293B"/>
                </a:solidFill>
                <a:latin typeface="Arial"/>
              </a:rPr>
              <a:t>Suez crossings by operator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Suez crossings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C7293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Sheet1!$A$2:$A$2</c:f>
              <c:strCache>
                <c:ptCount val="1"/>
                <c:pt idx="0">
                  <c:v>PIL</c:v>
                </c:pt>
              </c:strCache>
            </c:strRef>
          </c:cat>
          <c:val>
            <c:numRef>
              <c:f>Sheet1!$B$2:$B$2</c:f>
              <c:numCache>
                <c:ptCount val="1"/>
                <c:pt idx="0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64748B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chart" Target="/ppt/charts/chart4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chart" Target="/ppt/charts/chart8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4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45920"/>
            <a:ext cx="12161520" cy="237744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783080"/>
            <a:ext cx="108813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BAB EL-MANDEB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658368" y="2788920"/>
            <a:ext cx="10881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8F1F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Transit Monitor  ·  Latest snapshot · 27 Jun 2026 06:30 UTC Intelligence Report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640080" y="4297680"/>
            <a:ext cx="47548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4297680"/>
            <a:ext cx="4754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B2440"/>
                </a:solidFill>
              </a:rPr>
              <a:t>27 Jun 2026  —  27 Jun 2026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56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BEM CROSSINGS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47472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34</a:t>
            </a:r>
            <a:endParaRPr lang="en-US" sz="4600" dirty="0"/>
          </a:p>
        </p:txBody>
      </p:sp>
      <p:sp>
        <p:nvSpPr>
          <p:cNvPr id="10" name="Text 8"/>
          <p:cNvSpPr/>
          <p:nvPr/>
        </p:nvSpPr>
        <p:spPr>
          <a:xfrm>
            <a:off x="347472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NORTHBOUND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30936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22</a:t>
            </a:r>
            <a:endParaRPr lang="en-US" sz="4600" dirty="0"/>
          </a:p>
        </p:txBody>
      </p:sp>
      <p:sp>
        <p:nvSpPr>
          <p:cNvPr id="12" name="Text 10"/>
          <p:cNvSpPr/>
          <p:nvPr/>
        </p:nvSpPr>
        <p:spPr>
          <a:xfrm>
            <a:off x="630936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SOUTHBOUND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0" y="5166360"/>
            <a:ext cx="2606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600" b="1" dirty="0">
                <a:solidFill>
                  <a:srgbClr val="9AC4D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416</a:t>
            </a:r>
            <a:endParaRPr lang="en-US" sz="4600" dirty="0"/>
          </a:p>
        </p:txBody>
      </p:sp>
      <p:sp>
        <p:nvSpPr>
          <p:cNvPr id="14" name="Text 12"/>
          <p:cNvSpPr/>
          <p:nvPr/>
        </p:nvSpPr>
        <p:spPr>
          <a:xfrm>
            <a:off x="9144000" y="5989320"/>
            <a:ext cx="2606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spc="100" kern="0" dirty="0">
                <a:solidFill>
                  <a:srgbClr val="C9D9E2"/>
                </a:solidFill>
              </a:rPr>
              <a:t>VESSELS IN JWCLA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58368" y="502920"/>
            <a:ext cx="10881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B6C4"/>
                </a:solidFill>
              </a:rPr>
              <a:t>Generated automatically from a single daily AIS position dump.  Crossing line drawn across the Perim/Mayyun narrows (~12.6° N).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JWC Listed Area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2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 List — 18° N to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6583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48640" y="1325880"/>
          <a:ext cx="621792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7178040" y="1143000"/>
            <a:ext cx="461772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7315200" y="1417320"/>
          <a:ext cx="4343400" cy="44805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Maersk Competitors — Activity Overview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143000"/>
          <a:ext cx="11430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078992"/>
                <a:gridCol w="1078992"/>
                <a:gridCol w="1078992"/>
                <a:gridCol w="1078992"/>
                <a:gridCol w="1051560"/>
                <a:gridCol w="1051560"/>
                <a:gridCol w="1051560"/>
                <a:gridCol w="1051560"/>
                <a:gridCol w="1051560"/>
              </a:tblGrid>
              <a:tr h="365760">
                <a:tc rowSpan="2"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Competition Overview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Routings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5"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B2440"/>
                          </a:solidFill>
                        </a:rPr>
                        <a:t>Port Calls</a:t>
                      </a:r>
                      <a:endParaRPr lang="en-US" sz="12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7EE"/>
                    </a:solid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65760">
                <a:tc vMerge="1">
                  <a:tcPr/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BAM Crossings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Red Sea Transits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Strait of Hormuz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Gulf of Aden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Djibouti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Berbera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Salalah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Jeddah-KAP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Maersk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4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MSC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CMA CGM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Hapag-Lloyd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COSCO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Evergreen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Ocean Network Express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Wan Hai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PIL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EF3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E293B"/>
                          </a:solidFill>
                        </a:rPr>
                        <a:t>Messina Line (MSC affiliation)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B6C2CC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8FA3B0"/>
                          </a:solidFill>
                        </a:rPr>
                        <a:t>0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1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Routings are counted from gate crossings over the report window. Port Calls are geofenced — a vessel inside a port-anchorage zone counts as in that port. Operator matching is by vessel-name prefix.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4864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21208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080760" y="1143000"/>
            <a:ext cx="571500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6263640" y="1280160"/>
            <a:ext cx="5349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27 Jun 2026 06:30 UTC Crossings</a:t>
            </a:r>
            <a:endParaRPr lang="en-US" sz="1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263640" y="1783080"/>
          <a:ext cx="5349240" cy="914400"/>
        </p:xfrm>
        <a:graphic>
          <a:graphicData uri="http://schemas.openxmlformats.org/drawingml/2006/table">
            <a:tbl>
              <a:tblPr/>
              <a:tblGrid>
                <a:gridCol w="2788920"/>
                <a:gridCol w="640080"/>
                <a:gridCol w="868680"/>
                <a:gridCol w="105156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Type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TRUST 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EXPLOR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ZHONGCHANGHONGSHENG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FIDELITY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CSPC JADE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CSPC SCORPIO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PEACEFUL WARRIOR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Tanker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ALBARAKA 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DAREEN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BIRD 16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AROYAT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Bulk Carrier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ROYAL 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Other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AN JI 11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Ro-Ro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Text 8"/>
          <p:cNvSpPr/>
          <p:nvPr/>
        </p:nvSpPr>
        <p:spPr>
          <a:xfrm>
            <a:off x="6263640" y="5806440"/>
            <a:ext cx="5349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</a:rPr>
              <a:t>+ 43 more (see HTML dashboard / data export)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CMA CGM — observed crossing Bab el-Mandeb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28016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7293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latest snapshot · 27 jun 2026 06:30 utc BEM crossings — CMA CGM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F8B8D"/>
                </a:solidFill>
              </a:rPr>
              <a:t>2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NB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200400" y="17373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2440"/>
                </a:solidFill>
              </a:rPr>
              <a:t>1</a:t>
            </a:r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  SB</a:t>
            </a:r>
            <a:endParaRPr lang="en-US" sz="2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286000"/>
          <a:ext cx="548640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685800"/>
                <a:gridCol w="1188720"/>
                <a:gridCol w="1005840"/>
              </a:tblGrid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Vessel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Dir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Service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1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440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RIGOLETTO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—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URAL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F8B8D"/>
                          </a:solidFill>
                        </a:rPr>
                        <a:t>NB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BEX2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3F6"/>
                    </a:solidFill>
                  </a:tcPr>
                </a:tc>
              </a:tr>
              <a:tr h="30175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CMA CGM APOLLON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0B2440"/>
                          </a:solidFill>
                        </a:rPr>
                        <a:t>SB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</a:rPr>
                        <a:t>MEX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64748B"/>
                          </a:solidFill>
                        </a:rPr>
                        <a:t>06-27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7DE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3" name="Chart 0" descr=""/>
          <p:cNvGraphicFramePr/>
          <p:nvPr/>
        </p:nvGraphicFramePr>
        <p:xfrm>
          <a:off x="6492240" y="1325880"/>
          <a:ext cx="516636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485986" cy="86868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 flipV="1">
            <a:off x="9485986" y="0"/>
            <a:ext cx="868680" cy="868680"/>
          </a:xfrm>
          <a:prstGeom prst="rtTriangl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0"/>
            <a:ext cx="8937346" cy="868680"/>
          </a:xfrm>
          <a:prstGeom prst="rect">
            <a:avLst/>
          </a:prstGeom>
          <a:noFill/>
          <a:ln/>
        </p:spPr>
        <p:txBody>
          <a:bodyPr wrap="none" rtlCol="0" anchor="ctr">
            <a:normAutofit/>
          </a:bodyPr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Vessels Crossing the Suez Gate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18288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7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82880" y="656539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voyageexecution.com  ·  Bab el-Mandeb Transit Monitor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585216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8" name="Chart 0" descr=""/>
          <p:cNvGraphicFramePr/>
          <p:nvPr/>
        </p:nvGraphicFramePr>
        <p:xfrm>
          <a:off x="502920" y="1325880"/>
          <a:ext cx="5577840" cy="45720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355080" y="1143000"/>
            <a:ext cx="5440680" cy="4937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0000"/>
              </a:srgbClr>
            </a:outerShdw>
          </a:effectLst>
        </p:spPr>
      </p:sp>
      <p:graphicFrame>
        <p:nvGraphicFramePr>
          <p:cNvPr id="10" name="Chart 1" descr=""/>
          <p:cNvGraphicFramePr/>
          <p:nvPr/>
        </p:nvGraphicFramePr>
        <p:xfrm>
          <a:off x="6492240" y="1371600"/>
          <a:ext cx="5120640" cy="4023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1" name="Text 7"/>
          <p:cNvSpPr/>
          <p:nvPr/>
        </p:nvSpPr>
        <p:spPr>
          <a:xfrm>
            <a:off x="365760" y="6172200"/>
            <a:ext cx="11430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Note — crossing the Suez gate does not by itself confirm a Bab el-Mandeb transit; the two gates are tracked independently. Suez is a low-confidence gate (canal lies north of most AIS coverage in this dump).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el-Mandeb Transit Monitor</dc:title>
  <dc:subject>PptxGenJS Presentation</dc:subject>
  <dc:creator>voyageexecution.com</dc:creator>
  <cp:lastModifiedBy>voyageexecution.com</cp:lastModifiedBy>
  <cp:revision>1</cp:revision>
  <dcterms:created xsi:type="dcterms:W3CDTF">2026-06-28T06:13:37Z</dcterms:created>
  <dcterms:modified xsi:type="dcterms:W3CDTF">2026-06-28T06:13:37Z</dcterms:modified>
</cp:coreProperties>
</file>