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Sheet1!$A$2:$A$36</c:f>
              <c:multiLvlStrCache>
                <c:ptCount val="3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  <c:pt idx="29">
                    <c:v>20-06-2026</c:v>
                  </c:pt>
                  <c:pt idx="30">
                    <c:v>22-06-2026</c:v>
                  </c:pt>
                  <c:pt idx="31">
                    <c:v>23-06-2026</c:v>
                  </c:pt>
                  <c:pt idx="32">
                    <c:v>24-06-2026</c:v>
                  </c:pt>
                  <c:pt idx="33">
                    <c:v>25-06-2026</c:v>
                  </c:pt>
                  <c:pt idx="34">
                    <c:v>26-06-2026</c:v>
                  </c:pt>
                </c:lvl>
              </c:multiLvlStrCache>
            </c:multiLvlStrRef>
          </c:cat>
          <c:val>
            <c:numRef>
              <c:f>Sheet1!$B$2:$B$36</c:f>
              <c:numCache>
                <c:formatCode>General</c:formatCode>
                <c:ptCount val="35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  <c:pt idx="19">
                  <c:v>407</c:v>
                </c:pt>
                <c:pt idx="20">
                  <c:v>436</c:v>
                </c:pt>
                <c:pt idx="21">
                  <c:v>424</c:v>
                </c:pt>
                <c:pt idx="22">
                  <c:v>411</c:v>
                </c:pt>
                <c:pt idx="23">
                  <c:v>409</c:v>
                </c:pt>
                <c:pt idx="24">
                  <c:v>415</c:v>
                </c:pt>
                <c:pt idx="25">
                  <c:v>406</c:v>
                </c:pt>
                <c:pt idx="26">
                  <c:v>416</c:v>
                </c:pt>
                <c:pt idx="27">
                  <c:v>418</c:v>
                </c:pt>
                <c:pt idx="28">
                  <c:v>407</c:v>
                </c:pt>
                <c:pt idx="29">
                  <c:v>420</c:v>
                </c:pt>
                <c:pt idx="30">
                  <c:v>400</c:v>
                </c:pt>
                <c:pt idx="31">
                  <c:v>411</c:v>
                </c:pt>
                <c:pt idx="32">
                  <c:v>423</c:v>
                </c:pt>
                <c:pt idx="33">
                  <c:v>439</c:v>
                </c:pt>
                <c:pt idx="34">
                  <c:v>450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Other</c:v>
                </c:pt>
                <c:pt idx="1">
                  <c:v>Tanker</c:v>
                </c:pt>
                <c:pt idx="2">
                  <c:v>Bulk Carrier</c:v>
                </c:pt>
                <c:pt idx="3">
                  <c:v>Tug</c:v>
                </c:pt>
                <c:pt idx="4">
                  <c:v>Container</c:v>
                </c:pt>
                <c:pt idx="5">
                  <c:v>Naval</c:v>
                </c:pt>
                <c:pt idx="6">
                  <c:v>Fishing</c:v>
                </c:pt>
                <c:pt idx="7">
                  <c:v>Ro-Ro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116</c:v>
                </c:pt>
                <c:pt idx="1">
                  <c:v>125</c:v>
                </c:pt>
                <c:pt idx="2">
                  <c:v>131</c:v>
                </c:pt>
                <c:pt idx="3">
                  <c:v>20</c:v>
                </c:pt>
                <c:pt idx="4">
                  <c:v>42</c:v>
                </c:pt>
                <c:pt idx="5">
                  <c:v>1</c:v>
                </c:pt>
                <c:pt idx="6">
                  <c:v>2</c:v>
                </c:pt>
                <c:pt idx="7">
                  <c:v>13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Sheet1!$A$2:$A$36</c:f>
              <c:multiLvlStrCache>
                <c:ptCount val="3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  <c:pt idx="29">
                    <c:v>20-06-2026</c:v>
                  </c:pt>
                  <c:pt idx="30">
                    <c:v>22-06-2026</c:v>
                  </c:pt>
                  <c:pt idx="31">
                    <c:v>23-06-2026</c:v>
                  </c:pt>
                  <c:pt idx="32">
                    <c:v>24-06-2026</c:v>
                  </c:pt>
                  <c:pt idx="33">
                    <c:v>25-06-2026</c:v>
                  </c:pt>
                  <c:pt idx="34">
                    <c:v>26-06-2026</c:v>
                  </c:pt>
                </c:lvl>
              </c:multiLvlStrCache>
            </c:multiLvlStrRef>
          </c:cat>
          <c:val>
            <c:numRef>
              <c:f>Sheet1!$B$2:$B$36</c:f>
              <c:numCache>
                <c:formatCode>General</c:formatCode>
                <c:ptCount val="35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  <c:pt idx="19">
                  <c:v>124</c:v>
                </c:pt>
                <c:pt idx="20">
                  <c:v>139</c:v>
                </c:pt>
                <c:pt idx="21">
                  <c:v>147</c:v>
                </c:pt>
                <c:pt idx="22">
                  <c:v>159</c:v>
                </c:pt>
                <c:pt idx="23">
                  <c:v>158</c:v>
                </c:pt>
                <c:pt idx="24">
                  <c:v>141</c:v>
                </c:pt>
                <c:pt idx="25">
                  <c:v>126</c:v>
                </c:pt>
                <c:pt idx="26">
                  <c:v>165</c:v>
                </c:pt>
                <c:pt idx="27">
                  <c:v>163</c:v>
                </c:pt>
                <c:pt idx="28">
                  <c:v>151</c:v>
                </c:pt>
                <c:pt idx="29">
                  <c:v>149</c:v>
                </c:pt>
                <c:pt idx="30">
                  <c:v>135</c:v>
                </c:pt>
                <c:pt idx="31">
                  <c:v>137</c:v>
                </c:pt>
                <c:pt idx="32">
                  <c:v>141</c:v>
                </c:pt>
                <c:pt idx="33">
                  <c:v>147</c:v>
                </c:pt>
                <c:pt idx="34">
                  <c:v>148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Other</c:v>
                </c:pt>
                <c:pt idx="1">
                  <c:v>Tanker</c:v>
                </c:pt>
                <c:pt idx="2">
                  <c:v>Bulk Carrier</c:v>
                </c:pt>
                <c:pt idx="3">
                  <c:v>Container</c:v>
                </c:pt>
                <c:pt idx="4">
                  <c:v>Ro-Ro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37</c:v>
                </c:pt>
                <c:pt idx="1">
                  <c:v>48</c:v>
                </c:pt>
                <c:pt idx="2">
                  <c:v>31</c:v>
                </c:pt>
                <c:pt idx="3">
                  <c:v>16</c:v>
                </c:pt>
                <c:pt idx="4">
                  <c:v>5</c:v>
                </c:pt>
                <c:pt idx="5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Sheet1!$A$2:$A$35</c:f>
              <c:multiLvlStrCache>
                <c:ptCount val="3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  <c:pt idx="33">
                    <c:v>26-06-2026</c:v>
                  </c:pt>
                </c:lvl>
              </c:multiLvlStrCache>
            </c:multiLvlStrRef>
          </c:cat>
          <c:val>
            <c:numRef>
              <c:f>Sheet1!$B$2:$B$35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Sheet1!$A$2:$A$35</c:f>
              <c:multiLvlStrCache>
                <c:ptCount val="3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  <c:pt idx="33">
                    <c:v>26-06-2026</c:v>
                  </c:pt>
                </c:lvl>
              </c:multiLvlStrCache>
            </c:multiLvlStrRef>
          </c:cat>
          <c:val>
            <c:numRef>
              <c:f>Sheet1!$C$2:$C$35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28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Sheet1!$A$2:$A$35</c:f>
              <c:multiLvlStrCache>
                <c:ptCount val="3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  <c:pt idx="33">
                    <c:v>26-06-2026</c:v>
                  </c:pt>
                </c:lvl>
              </c:multiLvlStrCache>
            </c:multiLvlStrRef>
          </c:cat>
          <c:val>
            <c:numRef>
              <c:f>Sheet1!$B$2:$B$35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Sheet1!$A$2:$A$35</c:f>
              <c:multiLvlStrCache>
                <c:ptCount val="3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  <c:pt idx="33">
                    <c:v>26-06-2026</c:v>
                  </c:pt>
                </c:lvl>
              </c:multiLvlStrCache>
            </c:multiLvlStrRef>
          </c:cat>
          <c:val>
            <c:numRef>
              <c:f>Sheet1!$C$2:$C$35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Other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chart" Target="/ppt/charts/chart7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26 Jun 2026 05:00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26 Jun 2026  —  26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53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25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28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450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Jeddah-KAP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Messina Line (MSC affiliation)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X-Press Feeders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26 Jun 2026 05:00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SUNNY 86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PIONER 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AL SEEF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INCE ANTALYA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PACIFIC PRIDE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GUO MING HAI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HONG DA XIN TIAN JIN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OU SHENG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TUWIQ 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ZBM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AH SHIN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NOBLE STAR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CSTAR VOYAGER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+ 40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26 jun 2026 05:00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548640" y="23774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No CMA CGM BEM crossings detected in this window.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92240" y="137160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</a:rPr>
              <a:t>Service Breakdown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92240" y="2194560"/>
            <a:ext cx="51206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Service strings (BEX2, REX2, MEX, OCR…) are not present in the AIS daily dump.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Drop a services.json (IMO → service string) next to the database and this chart populates automatically on the next run.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2026-06-26T11:20:36Z</dcterms:created>
  <dcterms:modified xsi:type="dcterms:W3CDTF">2026-06-26T11:20:36Z</dcterms:modified>
</cp:coreProperties>
</file>